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0" r:id="rId1"/>
  </p:sldMasterIdLst>
  <p:notesMasterIdLst>
    <p:notesMasterId r:id="rId51"/>
  </p:notesMasterIdLst>
  <p:sldIdLst>
    <p:sldId id="256" r:id="rId2"/>
    <p:sldId id="257" r:id="rId3"/>
    <p:sldId id="313" r:id="rId4"/>
    <p:sldId id="316" r:id="rId5"/>
    <p:sldId id="315" r:id="rId6"/>
    <p:sldId id="314" r:id="rId7"/>
    <p:sldId id="324" r:id="rId8"/>
    <p:sldId id="326" r:id="rId9"/>
    <p:sldId id="259" r:id="rId10"/>
    <p:sldId id="308" r:id="rId11"/>
    <p:sldId id="258" r:id="rId12"/>
    <p:sldId id="263" r:id="rId13"/>
    <p:sldId id="282" r:id="rId14"/>
    <p:sldId id="287" r:id="rId15"/>
    <p:sldId id="288" r:id="rId16"/>
    <p:sldId id="285" r:id="rId17"/>
    <p:sldId id="286" r:id="rId18"/>
    <p:sldId id="289" r:id="rId19"/>
    <p:sldId id="266" r:id="rId20"/>
    <p:sldId id="295" r:id="rId21"/>
    <p:sldId id="305" r:id="rId22"/>
    <p:sldId id="306" r:id="rId23"/>
    <p:sldId id="307" r:id="rId24"/>
    <p:sldId id="283" r:id="rId25"/>
    <p:sldId id="317" r:id="rId26"/>
    <p:sldId id="284" r:id="rId27"/>
    <p:sldId id="267" r:id="rId28"/>
    <p:sldId id="301" r:id="rId29"/>
    <p:sldId id="299" r:id="rId30"/>
    <p:sldId id="311" r:id="rId31"/>
    <p:sldId id="329" r:id="rId32"/>
    <p:sldId id="330" r:id="rId33"/>
    <p:sldId id="318" r:id="rId34"/>
    <p:sldId id="309" r:id="rId35"/>
    <p:sldId id="265" r:id="rId36"/>
    <p:sldId id="297" r:id="rId37"/>
    <p:sldId id="293" r:id="rId38"/>
    <p:sldId id="292" r:id="rId39"/>
    <p:sldId id="294" r:id="rId40"/>
    <p:sldId id="296" r:id="rId41"/>
    <p:sldId id="298" r:id="rId42"/>
    <p:sldId id="327" r:id="rId43"/>
    <p:sldId id="328" r:id="rId44"/>
    <p:sldId id="319" r:id="rId45"/>
    <p:sldId id="320" r:id="rId46"/>
    <p:sldId id="310" r:id="rId47"/>
    <p:sldId id="303" r:id="rId48"/>
    <p:sldId id="321" r:id="rId49"/>
    <p:sldId id="323" r:id="rId5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view3D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Foglio1!$B$1</c:f>
              <c:strCache>
                <c:ptCount val="1"/>
                <c:pt idx="0">
                  <c:v>Serie 1</c:v>
                </c:pt>
              </c:strCache>
            </c:strRef>
          </c:tx>
          <c:cat>
            <c:strRef>
              <c:f>Foglio1!$A$2:$A$5</c:f>
              <c:strCache>
                <c:ptCount val="4"/>
                <c:pt idx="0">
                  <c:v>DA 1 A 500</c:v>
                </c:pt>
                <c:pt idx="1">
                  <c:v>DA 500 A 1000</c:v>
                </c:pt>
                <c:pt idx="2">
                  <c:v>DA 1000 A 1500</c:v>
                </c:pt>
                <c:pt idx="3">
                  <c:v>&gt;1500</c:v>
                </c:pt>
              </c:strCache>
            </c:strRef>
          </c:cat>
          <c:val>
            <c:numRef>
              <c:f>Foglio1!$B$2:$B$5</c:f>
              <c:numCache>
                <c:formatCode>General</c:formatCode>
                <c:ptCount val="4"/>
                <c:pt idx="0">
                  <c:v>50</c:v>
                </c:pt>
                <c:pt idx="1">
                  <c:v>23.3</c:v>
                </c:pt>
                <c:pt idx="2">
                  <c:v>14.4</c:v>
                </c:pt>
                <c:pt idx="3">
                  <c:v>12.3</c:v>
                </c:pt>
              </c:numCache>
            </c:numRef>
          </c:val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Colonna1</c:v>
                </c:pt>
              </c:strCache>
            </c:strRef>
          </c:tx>
          <c:cat>
            <c:strRef>
              <c:f>Foglio1!$A$2:$A$5</c:f>
              <c:strCache>
                <c:ptCount val="4"/>
                <c:pt idx="0">
                  <c:v>DA 1 A 500</c:v>
                </c:pt>
                <c:pt idx="1">
                  <c:v>DA 500 A 1000</c:v>
                </c:pt>
                <c:pt idx="2">
                  <c:v>DA 1000 A 1500</c:v>
                </c:pt>
                <c:pt idx="3">
                  <c:v>&gt;1500</c:v>
                </c:pt>
              </c:strCache>
            </c:strRef>
          </c:cat>
          <c:val>
            <c:numRef>
              <c:f>Foglio1!$C$2:$C$5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Foglio1!$D$1</c:f>
              <c:strCache>
                <c:ptCount val="1"/>
                <c:pt idx="0">
                  <c:v>Colonna2</c:v>
                </c:pt>
              </c:strCache>
            </c:strRef>
          </c:tx>
          <c:cat>
            <c:strRef>
              <c:f>Foglio1!$A$2:$A$5</c:f>
              <c:strCache>
                <c:ptCount val="4"/>
                <c:pt idx="0">
                  <c:v>DA 1 A 500</c:v>
                </c:pt>
                <c:pt idx="1">
                  <c:v>DA 500 A 1000</c:v>
                </c:pt>
                <c:pt idx="2">
                  <c:v>DA 1000 A 1500</c:v>
                </c:pt>
                <c:pt idx="3">
                  <c:v>&gt;1500</c:v>
                </c:pt>
              </c:strCache>
            </c:strRef>
          </c:cat>
          <c:val>
            <c:numRef>
              <c:f>Foglio1!$D$2:$D$5</c:f>
              <c:numCache>
                <c:formatCode>General</c:formatCode>
                <c:ptCount val="4"/>
              </c:numCache>
            </c:numRef>
          </c:val>
        </c:ser>
        <c:shape val="box"/>
        <c:axId val="134412928"/>
        <c:axId val="134414720"/>
        <c:axId val="0"/>
      </c:bar3DChart>
      <c:catAx>
        <c:axId val="134412928"/>
        <c:scaling>
          <c:orientation val="minMax"/>
        </c:scaling>
        <c:axPos val="b"/>
        <c:tickLblPos val="nextTo"/>
        <c:crossAx val="134414720"/>
        <c:crosses val="autoZero"/>
        <c:auto val="1"/>
        <c:lblAlgn val="ctr"/>
        <c:lblOffset val="100"/>
      </c:catAx>
      <c:valAx>
        <c:axId val="134414720"/>
        <c:scaling>
          <c:orientation val="minMax"/>
        </c:scaling>
        <c:axPos val="l"/>
        <c:majorGridlines/>
        <c:numFmt formatCode="General" sourceLinked="1"/>
        <c:tickLblPos val="nextTo"/>
        <c:crossAx val="1344129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it-IT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view3D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Foglio1!$B$1</c:f>
              <c:strCache>
                <c:ptCount val="1"/>
                <c:pt idx="0">
                  <c:v>Serie 1</c:v>
                </c:pt>
              </c:strCache>
            </c:strRef>
          </c:tx>
          <c:cat>
            <c:strRef>
              <c:f>Foglio1!$A$2:$A$5</c:f>
              <c:strCache>
                <c:ptCount val="4"/>
                <c:pt idx="0">
                  <c:v>DA 1 A 500</c:v>
                </c:pt>
                <c:pt idx="1">
                  <c:v>DA 500 A 1000</c:v>
                </c:pt>
                <c:pt idx="2">
                  <c:v>DA 1000 A 1500</c:v>
                </c:pt>
                <c:pt idx="3">
                  <c:v>&gt;1500</c:v>
                </c:pt>
              </c:strCache>
            </c:strRef>
          </c:cat>
          <c:val>
            <c:numRef>
              <c:f>Foglio1!$B$2:$B$5</c:f>
              <c:numCache>
                <c:formatCode>General</c:formatCode>
                <c:ptCount val="4"/>
                <c:pt idx="0">
                  <c:v>56.4</c:v>
                </c:pt>
                <c:pt idx="1">
                  <c:v>25.8</c:v>
                </c:pt>
                <c:pt idx="2">
                  <c:v>9.2000000000000011</c:v>
                </c:pt>
                <c:pt idx="3">
                  <c:v>8.6</c:v>
                </c:pt>
              </c:numCache>
            </c:numRef>
          </c:val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Colonna1</c:v>
                </c:pt>
              </c:strCache>
            </c:strRef>
          </c:tx>
          <c:cat>
            <c:strRef>
              <c:f>Foglio1!$A$2:$A$5</c:f>
              <c:strCache>
                <c:ptCount val="4"/>
                <c:pt idx="0">
                  <c:v>DA 1 A 500</c:v>
                </c:pt>
                <c:pt idx="1">
                  <c:v>DA 500 A 1000</c:v>
                </c:pt>
                <c:pt idx="2">
                  <c:v>DA 1000 A 1500</c:v>
                </c:pt>
                <c:pt idx="3">
                  <c:v>&gt;1500</c:v>
                </c:pt>
              </c:strCache>
            </c:strRef>
          </c:cat>
          <c:val>
            <c:numRef>
              <c:f>Foglio1!$C$2:$C$5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Foglio1!$D$1</c:f>
              <c:strCache>
                <c:ptCount val="1"/>
                <c:pt idx="0">
                  <c:v>Colonna2</c:v>
                </c:pt>
              </c:strCache>
            </c:strRef>
          </c:tx>
          <c:cat>
            <c:strRef>
              <c:f>Foglio1!$A$2:$A$5</c:f>
              <c:strCache>
                <c:ptCount val="4"/>
                <c:pt idx="0">
                  <c:v>DA 1 A 500</c:v>
                </c:pt>
                <c:pt idx="1">
                  <c:v>DA 500 A 1000</c:v>
                </c:pt>
                <c:pt idx="2">
                  <c:v>DA 1000 A 1500</c:v>
                </c:pt>
                <c:pt idx="3">
                  <c:v>&gt;1500</c:v>
                </c:pt>
              </c:strCache>
            </c:strRef>
          </c:cat>
          <c:val>
            <c:numRef>
              <c:f>Foglio1!$D$2:$D$5</c:f>
              <c:numCache>
                <c:formatCode>General</c:formatCode>
                <c:ptCount val="4"/>
              </c:numCache>
            </c:numRef>
          </c:val>
        </c:ser>
        <c:shape val="box"/>
        <c:axId val="134448640"/>
        <c:axId val="134450176"/>
        <c:axId val="0"/>
      </c:bar3DChart>
      <c:catAx>
        <c:axId val="134448640"/>
        <c:scaling>
          <c:orientation val="minMax"/>
        </c:scaling>
        <c:axPos val="b"/>
        <c:tickLblPos val="nextTo"/>
        <c:crossAx val="134450176"/>
        <c:crosses val="autoZero"/>
        <c:auto val="1"/>
        <c:lblAlgn val="ctr"/>
        <c:lblOffset val="100"/>
      </c:catAx>
      <c:valAx>
        <c:axId val="134450176"/>
        <c:scaling>
          <c:orientation val="minMax"/>
        </c:scaling>
        <c:axPos val="l"/>
        <c:majorGridlines/>
        <c:numFmt formatCode="General" sourceLinked="1"/>
        <c:tickLblPos val="nextTo"/>
        <c:crossAx val="1344486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it-IT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autoTitleDeleted val="1"/>
    <c:view3D>
      <c:hPercent val="102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6190476190476197E-2"/>
          <c:y val="5.9952038369304572E-2"/>
          <c:w val="0.56031746031745988"/>
          <c:h val="0.86570743405275774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lasciato/cambiato</c:v>
                </c:pt>
              </c:strCache>
            </c:strRef>
          </c:tx>
          <c:spPr>
            <a:solidFill>
              <a:schemeClr val="accent1"/>
            </a:solidFill>
            <a:ln w="12690">
              <a:solidFill>
                <a:schemeClr val="tx1"/>
              </a:solidFill>
              <a:prstDash val="solid"/>
            </a:ln>
          </c:spPr>
          <c:cat>
            <c:numRef>
              <c:f>Sheet1!$B$1:$E$1</c:f>
              <c:numCache>
                <c:formatCode>General</c:formatCode>
                <c:ptCount val="4"/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66.7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part-time</c:v>
                </c:pt>
              </c:strCache>
            </c:strRef>
          </c:tx>
          <c:spPr>
            <a:solidFill>
              <a:schemeClr val="accent2"/>
            </a:solidFill>
            <a:ln w="12690">
              <a:solidFill>
                <a:schemeClr val="tx1"/>
              </a:solidFill>
              <a:prstDash val="solid"/>
            </a:ln>
          </c:spPr>
          <c:cat>
            <c:numRef>
              <c:f>Sheet1!$B$1:$E$1</c:f>
              <c:numCache>
                <c:formatCode>General</c:formatCode>
                <c:ptCount val="4"/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10.3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modificato</c:v>
                </c:pt>
              </c:strCache>
            </c:strRef>
          </c:tx>
          <c:spPr>
            <a:solidFill>
              <a:schemeClr val="hlink"/>
            </a:solidFill>
            <a:ln w="12690">
              <a:solidFill>
                <a:schemeClr val="tx1"/>
              </a:solidFill>
              <a:prstDash val="solid"/>
            </a:ln>
          </c:spPr>
          <c:cat>
            <c:numRef>
              <c:f>Sheet1!$B$1:$E$1</c:f>
              <c:numCache>
                <c:formatCode>General</c:formatCode>
                <c:ptCount val="4"/>
              </c:numCache>
            </c:numRef>
          </c:cat>
          <c:val>
            <c:numRef>
              <c:f>Sheet1!$B$4:$E$4</c:f>
              <c:numCache>
                <c:formatCode>General</c:formatCode>
                <c:ptCount val="4"/>
                <c:pt idx="0">
                  <c:v>10.3</c:v>
                </c:pt>
              </c:numCache>
            </c:numRef>
          </c:val>
        </c:ser>
        <c:gapDepth val="0"/>
        <c:shape val="box"/>
        <c:axId val="134558464"/>
        <c:axId val="134560000"/>
        <c:axId val="0"/>
      </c:bar3DChart>
      <c:catAx>
        <c:axId val="134558464"/>
        <c:scaling>
          <c:orientation val="minMax"/>
        </c:scaling>
        <c:axPos val="b"/>
        <c:numFmt formatCode="General" sourceLinked="1"/>
        <c:tickLblPos val="low"/>
        <c:spPr>
          <a:ln w="317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99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it-IT"/>
          </a:p>
        </c:txPr>
        <c:crossAx val="134560000"/>
        <c:crosses val="autoZero"/>
        <c:auto val="1"/>
        <c:lblAlgn val="ctr"/>
        <c:lblOffset val="100"/>
        <c:tickLblSkip val="1"/>
        <c:tickMarkSkip val="1"/>
      </c:catAx>
      <c:valAx>
        <c:axId val="134560000"/>
        <c:scaling>
          <c:orientation val="minMax"/>
        </c:scaling>
        <c:axPos val="l"/>
        <c:majorGridlines>
          <c:spPr>
            <a:ln w="317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7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99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it-IT"/>
          </a:p>
        </c:txPr>
        <c:crossAx val="134558464"/>
        <c:crosses val="autoZero"/>
        <c:crossBetween val="between"/>
      </c:valAx>
      <c:spPr>
        <a:noFill/>
        <a:ln w="25380">
          <a:noFill/>
        </a:ln>
      </c:spPr>
    </c:plotArea>
    <c:legend>
      <c:legendPos val="r"/>
      <c:layout>
        <c:manualLayout>
          <c:xMode val="edge"/>
          <c:yMode val="edge"/>
          <c:x val="0.65396825396825442"/>
          <c:y val="0.27338129496402902"/>
          <c:w val="0.33968253968253997"/>
          <c:h val="0.45563549160671463"/>
        </c:manualLayout>
      </c:layout>
      <c:spPr>
        <a:noFill/>
        <a:ln w="3172">
          <a:solidFill>
            <a:schemeClr val="tx1"/>
          </a:solidFill>
          <a:prstDash val="solid"/>
        </a:ln>
      </c:spPr>
      <c:txPr>
        <a:bodyPr/>
        <a:lstStyle/>
        <a:p>
          <a:pPr>
            <a:defRPr sz="1654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it-IT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799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it-IT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A931FA-1043-48C7-A771-4800EC8C93DC}" type="doc">
      <dgm:prSet loTypeId="urn:microsoft.com/office/officeart/2005/8/layout/radial1" loCatId="relationship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112AE52B-8BEB-44F5-B3D5-CC689C98AFE3}">
      <dgm:prSet phldrT="[Testo]" custT="1"/>
      <dgm:spPr/>
      <dgm:t>
        <a:bodyPr/>
        <a:lstStyle/>
        <a:p>
          <a:r>
            <a:rPr lang="it-IT" sz="1800" b="1" i="1" dirty="0" smtClean="0"/>
            <a:t>Paziente</a:t>
          </a:r>
        </a:p>
        <a:p>
          <a:r>
            <a:rPr lang="it-IT" sz="1800" b="1" i="1" dirty="0" err="1" smtClean="0"/>
            <a:t>Caregiver</a:t>
          </a:r>
          <a:endParaRPr lang="it-IT" sz="1800" b="1" i="1" dirty="0"/>
        </a:p>
      </dgm:t>
    </dgm:pt>
    <dgm:pt modelId="{325CF9BF-C71E-4853-AF2B-C6A3BDB5ADDE}" type="parTrans" cxnId="{67D16D37-1F69-4D91-AF09-514A4075344C}">
      <dgm:prSet/>
      <dgm:spPr/>
      <dgm:t>
        <a:bodyPr/>
        <a:lstStyle/>
        <a:p>
          <a:endParaRPr lang="it-IT"/>
        </a:p>
      </dgm:t>
    </dgm:pt>
    <dgm:pt modelId="{6F374DA9-DE9D-47B8-A69D-A7B7200553BB}" type="sibTrans" cxnId="{67D16D37-1F69-4D91-AF09-514A4075344C}">
      <dgm:prSet/>
      <dgm:spPr/>
      <dgm:t>
        <a:bodyPr/>
        <a:lstStyle/>
        <a:p>
          <a:endParaRPr lang="it-IT"/>
        </a:p>
      </dgm:t>
    </dgm:pt>
    <dgm:pt modelId="{E33FA145-13AB-4BD7-ADCF-44E6EE3B6CC3}">
      <dgm:prSet phldrT="[Testo]" custT="1"/>
      <dgm:spPr/>
      <dgm:t>
        <a:bodyPr/>
        <a:lstStyle/>
        <a:p>
          <a:r>
            <a:rPr lang="it-IT" sz="1600" b="1" dirty="0" smtClean="0"/>
            <a:t>Medico Curante</a:t>
          </a:r>
          <a:endParaRPr lang="it-IT" sz="1600" b="1" dirty="0"/>
        </a:p>
      </dgm:t>
    </dgm:pt>
    <dgm:pt modelId="{3D9BBAC0-F74D-4AEE-8EAC-7908707C01B5}" type="parTrans" cxnId="{4022208A-BED6-4E43-B125-92432C27C2CE}">
      <dgm:prSet/>
      <dgm:spPr/>
      <dgm:t>
        <a:bodyPr/>
        <a:lstStyle/>
        <a:p>
          <a:endParaRPr lang="it-IT"/>
        </a:p>
      </dgm:t>
    </dgm:pt>
    <dgm:pt modelId="{94C070E1-DBE2-4F9C-8E12-9A0F7C4D744B}" type="sibTrans" cxnId="{4022208A-BED6-4E43-B125-92432C27C2CE}">
      <dgm:prSet/>
      <dgm:spPr/>
      <dgm:t>
        <a:bodyPr/>
        <a:lstStyle/>
        <a:p>
          <a:endParaRPr lang="it-IT"/>
        </a:p>
      </dgm:t>
    </dgm:pt>
    <dgm:pt modelId="{001F1D91-7A20-48FF-8C3D-3A6BAC9A864C}">
      <dgm:prSet phldrT="[Testo]" custT="1"/>
      <dgm:spPr/>
      <dgm:t>
        <a:bodyPr/>
        <a:lstStyle/>
        <a:p>
          <a:r>
            <a:rPr lang="it-IT" sz="1600" b="1" i="1" dirty="0" smtClean="0"/>
            <a:t>ADI/OD</a:t>
          </a:r>
          <a:endParaRPr lang="it-IT" sz="1600" b="1" i="1" dirty="0"/>
        </a:p>
      </dgm:t>
    </dgm:pt>
    <dgm:pt modelId="{20709AB1-6410-482B-BDCC-2D3F58D594B5}" type="parTrans" cxnId="{1330B11D-A9C8-42BD-8D27-3370D613F8CF}">
      <dgm:prSet/>
      <dgm:spPr/>
      <dgm:t>
        <a:bodyPr/>
        <a:lstStyle/>
        <a:p>
          <a:endParaRPr lang="it-IT"/>
        </a:p>
      </dgm:t>
    </dgm:pt>
    <dgm:pt modelId="{BA64ADA2-359D-4232-9459-80B03D1D0770}" type="sibTrans" cxnId="{1330B11D-A9C8-42BD-8D27-3370D613F8CF}">
      <dgm:prSet/>
      <dgm:spPr/>
      <dgm:t>
        <a:bodyPr/>
        <a:lstStyle/>
        <a:p>
          <a:endParaRPr lang="it-IT"/>
        </a:p>
      </dgm:t>
    </dgm:pt>
    <dgm:pt modelId="{41FD25E7-C738-4B40-9041-B9D631FD158C}">
      <dgm:prSet phldrT="[Testo]" custT="1"/>
      <dgm:spPr/>
      <dgm:t>
        <a:bodyPr/>
        <a:lstStyle/>
        <a:p>
          <a:r>
            <a:rPr lang="it-IT" sz="1600" b="1" dirty="0" smtClean="0"/>
            <a:t>Volontari</a:t>
          </a:r>
          <a:endParaRPr lang="it-IT" sz="1600" b="1" dirty="0"/>
        </a:p>
      </dgm:t>
    </dgm:pt>
    <dgm:pt modelId="{E8153AF6-5196-475F-BFA2-D4ACE6029183}" type="parTrans" cxnId="{8C1F4970-8B44-4CF0-A314-9D3FA9CC86E9}">
      <dgm:prSet/>
      <dgm:spPr/>
      <dgm:t>
        <a:bodyPr/>
        <a:lstStyle/>
        <a:p>
          <a:endParaRPr lang="it-IT"/>
        </a:p>
      </dgm:t>
    </dgm:pt>
    <dgm:pt modelId="{AD0BA452-62E7-4537-9B24-236F25B7F9BC}" type="sibTrans" cxnId="{8C1F4970-8B44-4CF0-A314-9D3FA9CC86E9}">
      <dgm:prSet/>
      <dgm:spPr/>
      <dgm:t>
        <a:bodyPr/>
        <a:lstStyle/>
        <a:p>
          <a:endParaRPr lang="it-IT"/>
        </a:p>
      </dgm:t>
    </dgm:pt>
    <dgm:pt modelId="{E09514F7-342A-48F1-A222-B20F5B47A260}">
      <dgm:prSet phldrT="[Testo]" custT="1"/>
      <dgm:spPr/>
      <dgm:t>
        <a:bodyPr/>
        <a:lstStyle/>
        <a:p>
          <a:r>
            <a:rPr lang="it-IT" sz="1400" b="1" i="1" dirty="0" smtClean="0"/>
            <a:t>Ospedale</a:t>
          </a:r>
        </a:p>
        <a:p>
          <a:r>
            <a:rPr lang="it-IT" sz="1400" b="1" i="1" dirty="0" err="1" smtClean="0"/>
            <a:t>Hospice</a:t>
          </a:r>
          <a:endParaRPr lang="it-IT" sz="1400" b="1" i="1" dirty="0"/>
        </a:p>
      </dgm:t>
    </dgm:pt>
    <dgm:pt modelId="{9B5BA185-C7E7-4EB8-8F31-C027590002B0}" type="parTrans" cxnId="{02F48238-135F-4CF5-8B7A-3B1744EFFBA2}">
      <dgm:prSet/>
      <dgm:spPr/>
      <dgm:t>
        <a:bodyPr/>
        <a:lstStyle/>
        <a:p>
          <a:endParaRPr lang="it-IT"/>
        </a:p>
      </dgm:t>
    </dgm:pt>
    <dgm:pt modelId="{317A11DE-1313-4552-B678-88524C47586A}" type="sibTrans" cxnId="{02F48238-135F-4CF5-8B7A-3B1744EFFBA2}">
      <dgm:prSet/>
      <dgm:spPr/>
      <dgm:t>
        <a:bodyPr/>
        <a:lstStyle/>
        <a:p>
          <a:endParaRPr lang="it-IT"/>
        </a:p>
      </dgm:t>
    </dgm:pt>
    <dgm:pt modelId="{37253DAA-6E8D-48EA-86F3-86A7919D9626}">
      <dgm:prSet phldrT="[Testo]" custT="1"/>
      <dgm:spPr/>
      <dgm:t>
        <a:bodyPr/>
        <a:lstStyle/>
        <a:p>
          <a:r>
            <a:rPr lang="it-IT" sz="1600" b="1" i="1" dirty="0" smtClean="0"/>
            <a:t>Familiari</a:t>
          </a:r>
          <a:endParaRPr lang="it-IT" sz="1600" b="1" i="1" dirty="0"/>
        </a:p>
      </dgm:t>
    </dgm:pt>
    <dgm:pt modelId="{54E0E85D-BA22-47D0-991A-0250608DF8BD}" type="parTrans" cxnId="{840F0532-42C8-4603-8D69-80842A3F2EED}">
      <dgm:prSet/>
      <dgm:spPr/>
      <dgm:t>
        <a:bodyPr/>
        <a:lstStyle/>
        <a:p>
          <a:endParaRPr lang="it-IT"/>
        </a:p>
      </dgm:t>
    </dgm:pt>
    <dgm:pt modelId="{8DB0EF5B-4655-495C-8AFA-123606C0FD7D}" type="sibTrans" cxnId="{840F0532-42C8-4603-8D69-80842A3F2EED}">
      <dgm:prSet/>
      <dgm:spPr/>
      <dgm:t>
        <a:bodyPr/>
        <a:lstStyle/>
        <a:p>
          <a:endParaRPr lang="it-IT"/>
        </a:p>
      </dgm:t>
    </dgm:pt>
    <dgm:pt modelId="{7BF68A0E-6D9E-4499-97A2-BAFDB5CA1FB4}">
      <dgm:prSet phldrT="[Testo]" custT="1"/>
      <dgm:spPr/>
      <dgm:t>
        <a:bodyPr/>
        <a:lstStyle/>
        <a:p>
          <a:r>
            <a:rPr lang="it-IT" sz="1400" b="1" i="1" dirty="0" smtClean="0"/>
            <a:t>Guida Spirituale</a:t>
          </a:r>
          <a:endParaRPr lang="it-IT" sz="1400" b="1" i="1" dirty="0"/>
        </a:p>
      </dgm:t>
    </dgm:pt>
    <dgm:pt modelId="{BED8EDC6-AC43-4306-A531-7DEF6D61A28D}" type="parTrans" cxnId="{9E6D90CD-8AE0-4951-82D1-8300F0E2C7AE}">
      <dgm:prSet/>
      <dgm:spPr/>
      <dgm:t>
        <a:bodyPr/>
        <a:lstStyle/>
        <a:p>
          <a:endParaRPr lang="it-IT"/>
        </a:p>
      </dgm:t>
    </dgm:pt>
    <dgm:pt modelId="{FE959F53-C5C7-4E4B-8A8C-5A415704AA8E}" type="sibTrans" cxnId="{9E6D90CD-8AE0-4951-82D1-8300F0E2C7AE}">
      <dgm:prSet/>
      <dgm:spPr/>
      <dgm:t>
        <a:bodyPr/>
        <a:lstStyle/>
        <a:p>
          <a:endParaRPr lang="it-IT"/>
        </a:p>
      </dgm:t>
    </dgm:pt>
    <dgm:pt modelId="{65027F17-B85F-4945-B055-0E2BB0E38E5E}" type="pres">
      <dgm:prSet presAssocID="{BAA931FA-1043-48C7-A771-4800EC8C93D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70F89067-9BCE-4EEA-8AE4-389BAAF06060}" type="pres">
      <dgm:prSet presAssocID="{112AE52B-8BEB-44F5-B3D5-CC689C98AFE3}" presName="centerShape" presStyleLbl="node0" presStyleIdx="0" presStyleCnt="1"/>
      <dgm:spPr/>
      <dgm:t>
        <a:bodyPr/>
        <a:lstStyle/>
        <a:p>
          <a:endParaRPr lang="it-IT"/>
        </a:p>
      </dgm:t>
    </dgm:pt>
    <dgm:pt modelId="{5C6B4005-6049-4DD8-8505-00B8BABAADA8}" type="pres">
      <dgm:prSet presAssocID="{3D9BBAC0-F74D-4AEE-8EAC-7908707C01B5}" presName="Name9" presStyleLbl="parChTrans1D2" presStyleIdx="0" presStyleCnt="6"/>
      <dgm:spPr/>
      <dgm:t>
        <a:bodyPr/>
        <a:lstStyle/>
        <a:p>
          <a:endParaRPr lang="it-IT"/>
        </a:p>
      </dgm:t>
    </dgm:pt>
    <dgm:pt modelId="{6518B529-DDB7-4176-BE39-D59FCF2A03FA}" type="pres">
      <dgm:prSet presAssocID="{3D9BBAC0-F74D-4AEE-8EAC-7908707C01B5}" presName="connTx" presStyleLbl="parChTrans1D2" presStyleIdx="0" presStyleCnt="6"/>
      <dgm:spPr/>
      <dgm:t>
        <a:bodyPr/>
        <a:lstStyle/>
        <a:p>
          <a:endParaRPr lang="it-IT"/>
        </a:p>
      </dgm:t>
    </dgm:pt>
    <dgm:pt modelId="{F6843238-72E1-433F-8285-6F13279A944D}" type="pres">
      <dgm:prSet presAssocID="{E33FA145-13AB-4BD7-ADCF-44E6EE3B6CC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4C0CB9C-613D-4A52-9F55-2186B65F15DC}" type="pres">
      <dgm:prSet presAssocID="{20709AB1-6410-482B-BDCC-2D3F58D594B5}" presName="Name9" presStyleLbl="parChTrans1D2" presStyleIdx="1" presStyleCnt="6"/>
      <dgm:spPr/>
      <dgm:t>
        <a:bodyPr/>
        <a:lstStyle/>
        <a:p>
          <a:endParaRPr lang="it-IT"/>
        </a:p>
      </dgm:t>
    </dgm:pt>
    <dgm:pt modelId="{6DC334D5-8AB1-47F9-A423-42A9650D0C4C}" type="pres">
      <dgm:prSet presAssocID="{20709AB1-6410-482B-BDCC-2D3F58D594B5}" presName="connTx" presStyleLbl="parChTrans1D2" presStyleIdx="1" presStyleCnt="6"/>
      <dgm:spPr/>
      <dgm:t>
        <a:bodyPr/>
        <a:lstStyle/>
        <a:p>
          <a:endParaRPr lang="it-IT"/>
        </a:p>
      </dgm:t>
    </dgm:pt>
    <dgm:pt modelId="{FFE2A0AA-8373-4FA6-975F-50C587A385DC}" type="pres">
      <dgm:prSet presAssocID="{001F1D91-7A20-48FF-8C3D-3A6BAC9A864C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ACC88E8-0CB4-401B-95C9-E92E1F92F3C5}" type="pres">
      <dgm:prSet presAssocID="{E8153AF6-5196-475F-BFA2-D4ACE6029183}" presName="Name9" presStyleLbl="parChTrans1D2" presStyleIdx="2" presStyleCnt="6"/>
      <dgm:spPr/>
      <dgm:t>
        <a:bodyPr/>
        <a:lstStyle/>
        <a:p>
          <a:endParaRPr lang="it-IT"/>
        </a:p>
      </dgm:t>
    </dgm:pt>
    <dgm:pt modelId="{319564B5-9C0B-42BD-A051-2A4EA29B3C3C}" type="pres">
      <dgm:prSet presAssocID="{E8153AF6-5196-475F-BFA2-D4ACE6029183}" presName="connTx" presStyleLbl="parChTrans1D2" presStyleIdx="2" presStyleCnt="6"/>
      <dgm:spPr/>
      <dgm:t>
        <a:bodyPr/>
        <a:lstStyle/>
        <a:p>
          <a:endParaRPr lang="it-IT"/>
        </a:p>
      </dgm:t>
    </dgm:pt>
    <dgm:pt modelId="{59CE2B56-1951-48C8-B9BA-78010CEA4491}" type="pres">
      <dgm:prSet presAssocID="{41FD25E7-C738-4B40-9041-B9D631FD158C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7A761DB-6525-4762-99F4-0D790A383018}" type="pres">
      <dgm:prSet presAssocID="{9B5BA185-C7E7-4EB8-8F31-C027590002B0}" presName="Name9" presStyleLbl="parChTrans1D2" presStyleIdx="3" presStyleCnt="6"/>
      <dgm:spPr/>
      <dgm:t>
        <a:bodyPr/>
        <a:lstStyle/>
        <a:p>
          <a:endParaRPr lang="it-IT"/>
        </a:p>
      </dgm:t>
    </dgm:pt>
    <dgm:pt modelId="{7D39EC85-7805-466B-878F-EF0028ED1F39}" type="pres">
      <dgm:prSet presAssocID="{9B5BA185-C7E7-4EB8-8F31-C027590002B0}" presName="connTx" presStyleLbl="parChTrans1D2" presStyleIdx="3" presStyleCnt="6"/>
      <dgm:spPr/>
      <dgm:t>
        <a:bodyPr/>
        <a:lstStyle/>
        <a:p>
          <a:endParaRPr lang="it-IT"/>
        </a:p>
      </dgm:t>
    </dgm:pt>
    <dgm:pt modelId="{5FD3ED6E-45ED-4BA7-83B7-8A7DDE8EC64E}" type="pres">
      <dgm:prSet presAssocID="{E09514F7-342A-48F1-A222-B20F5B47A260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505B8D9-4A82-4AB8-B692-95035582BCA5}" type="pres">
      <dgm:prSet presAssocID="{54E0E85D-BA22-47D0-991A-0250608DF8BD}" presName="Name9" presStyleLbl="parChTrans1D2" presStyleIdx="4" presStyleCnt="6"/>
      <dgm:spPr/>
      <dgm:t>
        <a:bodyPr/>
        <a:lstStyle/>
        <a:p>
          <a:endParaRPr lang="it-IT"/>
        </a:p>
      </dgm:t>
    </dgm:pt>
    <dgm:pt modelId="{A72EEA23-EA25-4748-A0A7-6DBBD08996DB}" type="pres">
      <dgm:prSet presAssocID="{54E0E85D-BA22-47D0-991A-0250608DF8BD}" presName="connTx" presStyleLbl="parChTrans1D2" presStyleIdx="4" presStyleCnt="6"/>
      <dgm:spPr/>
      <dgm:t>
        <a:bodyPr/>
        <a:lstStyle/>
        <a:p>
          <a:endParaRPr lang="it-IT"/>
        </a:p>
      </dgm:t>
    </dgm:pt>
    <dgm:pt modelId="{7F2AB7AE-C5CC-4265-B43A-4480C5A3BFFC}" type="pres">
      <dgm:prSet presAssocID="{37253DAA-6E8D-48EA-86F3-86A7919D9626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910AD68-E2D1-4AF3-BE8D-24836B2ACFAE}" type="pres">
      <dgm:prSet presAssocID="{BED8EDC6-AC43-4306-A531-7DEF6D61A28D}" presName="Name9" presStyleLbl="parChTrans1D2" presStyleIdx="5" presStyleCnt="6"/>
      <dgm:spPr/>
      <dgm:t>
        <a:bodyPr/>
        <a:lstStyle/>
        <a:p>
          <a:endParaRPr lang="it-IT"/>
        </a:p>
      </dgm:t>
    </dgm:pt>
    <dgm:pt modelId="{C55521AE-00EA-47A9-95AC-7C7AF2657986}" type="pres">
      <dgm:prSet presAssocID="{BED8EDC6-AC43-4306-A531-7DEF6D61A28D}" presName="connTx" presStyleLbl="parChTrans1D2" presStyleIdx="5" presStyleCnt="6"/>
      <dgm:spPr/>
      <dgm:t>
        <a:bodyPr/>
        <a:lstStyle/>
        <a:p>
          <a:endParaRPr lang="it-IT"/>
        </a:p>
      </dgm:t>
    </dgm:pt>
    <dgm:pt modelId="{992219A2-94BF-4EB4-803E-C283D2B383B1}" type="pres">
      <dgm:prSet presAssocID="{7BF68A0E-6D9E-4499-97A2-BAFDB5CA1FB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9E6D90CD-8AE0-4951-82D1-8300F0E2C7AE}" srcId="{112AE52B-8BEB-44F5-B3D5-CC689C98AFE3}" destId="{7BF68A0E-6D9E-4499-97A2-BAFDB5CA1FB4}" srcOrd="5" destOrd="0" parTransId="{BED8EDC6-AC43-4306-A531-7DEF6D61A28D}" sibTransId="{FE959F53-C5C7-4E4B-8A8C-5A415704AA8E}"/>
    <dgm:cxn modelId="{E82AB1D9-31D8-494C-A049-22FF73BC6213}" type="presOf" srcId="{BED8EDC6-AC43-4306-A531-7DEF6D61A28D}" destId="{C55521AE-00EA-47A9-95AC-7C7AF2657986}" srcOrd="1" destOrd="0" presId="urn:microsoft.com/office/officeart/2005/8/layout/radial1"/>
    <dgm:cxn modelId="{B52D825F-E252-4569-8A8A-F73910B48363}" type="presOf" srcId="{001F1D91-7A20-48FF-8C3D-3A6BAC9A864C}" destId="{FFE2A0AA-8373-4FA6-975F-50C587A385DC}" srcOrd="0" destOrd="0" presId="urn:microsoft.com/office/officeart/2005/8/layout/radial1"/>
    <dgm:cxn modelId="{1330B11D-A9C8-42BD-8D27-3370D613F8CF}" srcId="{112AE52B-8BEB-44F5-B3D5-CC689C98AFE3}" destId="{001F1D91-7A20-48FF-8C3D-3A6BAC9A864C}" srcOrd="1" destOrd="0" parTransId="{20709AB1-6410-482B-BDCC-2D3F58D594B5}" sibTransId="{BA64ADA2-359D-4232-9459-80B03D1D0770}"/>
    <dgm:cxn modelId="{634675BF-693D-4D28-9A76-9706977ADFB7}" type="presOf" srcId="{3D9BBAC0-F74D-4AEE-8EAC-7908707C01B5}" destId="{6518B529-DDB7-4176-BE39-D59FCF2A03FA}" srcOrd="1" destOrd="0" presId="urn:microsoft.com/office/officeart/2005/8/layout/radial1"/>
    <dgm:cxn modelId="{5B0B6D67-270B-4DDF-8A2C-E3E47AA4A89F}" type="presOf" srcId="{54E0E85D-BA22-47D0-991A-0250608DF8BD}" destId="{A72EEA23-EA25-4748-A0A7-6DBBD08996DB}" srcOrd="1" destOrd="0" presId="urn:microsoft.com/office/officeart/2005/8/layout/radial1"/>
    <dgm:cxn modelId="{0E6DEF39-FB67-4D4B-95F6-F6A5F622BF8F}" type="presOf" srcId="{9B5BA185-C7E7-4EB8-8F31-C027590002B0}" destId="{7D39EC85-7805-466B-878F-EF0028ED1F39}" srcOrd="1" destOrd="0" presId="urn:microsoft.com/office/officeart/2005/8/layout/radial1"/>
    <dgm:cxn modelId="{E4E73B36-F7A7-492B-8EE3-5965299E160D}" type="presOf" srcId="{E09514F7-342A-48F1-A222-B20F5B47A260}" destId="{5FD3ED6E-45ED-4BA7-83B7-8A7DDE8EC64E}" srcOrd="0" destOrd="0" presId="urn:microsoft.com/office/officeart/2005/8/layout/radial1"/>
    <dgm:cxn modelId="{D82C1A02-657B-4AA1-B5E2-75E0B3C05C87}" type="presOf" srcId="{9B5BA185-C7E7-4EB8-8F31-C027590002B0}" destId="{67A761DB-6525-4762-99F4-0D790A383018}" srcOrd="0" destOrd="0" presId="urn:microsoft.com/office/officeart/2005/8/layout/radial1"/>
    <dgm:cxn modelId="{01E4566C-0672-43A7-9104-0EF07C19587A}" type="presOf" srcId="{20709AB1-6410-482B-BDCC-2D3F58D594B5}" destId="{64C0CB9C-613D-4A52-9F55-2186B65F15DC}" srcOrd="0" destOrd="0" presId="urn:microsoft.com/office/officeart/2005/8/layout/radial1"/>
    <dgm:cxn modelId="{94A7F1D9-7CBB-4B81-8685-DB1625E92A1D}" type="presOf" srcId="{37253DAA-6E8D-48EA-86F3-86A7919D9626}" destId="{7F2AB7AE-C5CC-4265-B43A-4480C5A3BFFC}" srcOrd="0" destOrd="0" presId="urn:microsoft.com/office/officeart/2005/8/layout/radial1"/>
    <dgm:cxn modelId="{02F48238-135F-4CF5-8B7A-3B1744EFFBA2}" srcId="{112AE52B-8BEB-44F5-B3D5-CC689C98AFE3}" destId="{E09514F7-342A-48F1-A222-B20F5B47A260}" srcOrd="3" destOrd="0" parTransId="{9B5BA185-C7E7-4EB8-8F31-C027590002B0}" sibTransId="{317A11DE-1313-4552-B678-88524C47586A}"/>
    <dgm:cxn modelId="{27215FC9-AA1A-4714-A85C-8173749097BA}" type="presOf" srcId="{E33FA145-13AB-4BD7-ADCF-44E6EE3B6CC3}" destId="{F6843238-72E1-433F-8285-6F13279A944D}" srcOrd="0" destOrd="0" presId="urn:microsoft.com/office/officeart/2005/8/layout/radial1"/>
    <dgm:cxn modelId="{F776B8D6-3DB9-4414-9ACC-D8A034095535}" type="presOf" srcId="{20709AB1-6410-482B-BDCC-2D3F58D594B5}" destId="{6DC334D5-8AB1-47F9-A423-42A9650D0C4C}" srcOrd="1" destOrd="0" presId="urn:microsoft.com/office/officeart/2005/8/layout/radial1"/>
    <dgm:cxn modelId="{DDF942E8-BB8B-4649-927C-08202005AE9B}" type="presOf" srcId="{54E0E85D-BA22-47D0-991A-0250608DF8BD}" destId="{C505B8D9-4A82-4AB8-B692-95035582BCA5}" srcOrd="0" destOrd="0" presId="urn:microsoft.com/office/officeart/2005/8/layout/radial1"/>
    <dgm:cxn modelId="{840F0532-42C8-4603-8D69-80842A3F2EED}" srcId="{112AE52B-8BEB-44F5-B3D5-CC689C98AFE3}" destId="{37253DAA-6E8D-48EA-86F3-86A7919D9626}" srcOrd="4" destOrd="0" parTransId="{54E0E85D-BA22-47D0-991A-0250608DF8BD}" sibTransId="{8DB0EF5B-4655-495C-8AFA-123606C0FD7D}"/>
    <dgm:cxn modelId="{AFD67D5C-2317-432E-9D3D-24D7803D25D5}" type="presOf" srcId="{7BF68A0E-6D9E-4499-97A2-BAFDB5CA1FB4}" destId="{992219A2-94BF-4EB4-803E-C283D2B383B1}" srcOrd="0" destOrd="0" presId="urn:microsoft.com/office/officeart/2005/8/layout/radial1"/>
    <dgm:cxn modelId="{DAF80848-1FBA-4095-B142-011B555D823C}" type="presOf" srcId="{112AE52B-8BEB-44F5-B3D5-CC689C98AFE3}" destId="{70F89067-9BCE-4EEA-8AE4-389BAAF06060}" srcOrd="0" destOrd="0" presId="urn:microsoft.com/office/officeart/2005/8/layout/radial1"/>
    <dgm:cxn modelId="{4022208A-BED6-4E43-B125-92432C27C2CE}" srcId="{112AE52B-8BEB-44F5-B3D5-CC689C98AFE3}" destId="{E33FA145-13AB-4BD7-ADCF-44E6EE3B6CC3}" srcOrd="0" destOrd="0" parTransId="{3D9BBAC0-F74D-4AEE-8EAC-7908707C01B5}" sibTransId="{94C070E1-DBE2-4F9C-8E12-9A0F7C4D744B}"/>
    <dgm:cxn modelId="{061D7746-8A09-40CC-A904-53789720392B}" type="presOf" srcId="{BAA931FA-1043-48C7-A771-4800EC8C93DC}" destId="{65027F17-B85F-4945-B055-0E2BB0E38E5E}" srcOrd="0" destOrd="0" presId="urn:microsoft.com/office/officeart/2005/8/layout/radial1"/>
    <dgm:cxn modelId="{B3381B67-381E-403C-8B5D-FF28681F38CB}" type="presOf" srcId="{BED8EDC6-AC43-4306-A531-7DEF6D61A28D}" destId="{7910AD68-E2D1-4AF3-BE8D-24836B2ACFAE}" srcOrd="0" destOrd="0" presId="urn:microsoft.com/office/officeart/2005/8/layout/radial1"/>
    <dgm:cxn modelId="{9A437D32-0A5D-458E-920D-A3689590C7AA}" type="presOf" srcId="{41FD25E7-C738-4B40-9041-B9D631FD158C}" destId="{59CE2B56-1951-48C8-B9BA-78010CEA4491}" srcOrd="0" destOrd="0" presId="urn:microsoft.com/office/officeart/2005/8/layout/radial1"/>
    <dgm:cxn modelId="{40477994-1DC8-4D0E-8A43-EAA6F06CDF03}" type="presOf" srcId="{E8153AF6-5196-475F-BFA2-D4ACE6029183}" destId="{5ACC88E8-0CB4-401B-95C9-E92E1F92F3C5}" srcOrd="0" destOrd="0" presId="urn:microsoft.com/office/officeart/2005/8/layout/radial1"/>
    <dgm:cxn modelId="{8C1F4970-8B44-4CF0-A314-9D3FA9CC86E9}" srcId="{112AE52B-8BEB-44F5-B3D5-CC689C98AFE3}" destId="{41FD25E7-C738-4B40-9041-B9D631FD158C}" srcOrd="2" destOrd="0" parTransId="{E8153AF6-5196-475F-BFA2-D4ACE6029183}" sibTransId="{AD0BA452-62E7-4537-9B24-236F25B7F9BC}"/>
    <dgm:cxn modelId="{25774440-B016-4558-BA35-4B95890085A3}" type="presOf" srcId="{E8153AF6-5196-475F-BFA2-D4ACE6029183}" destId="{319564B5-9C0B-42BD-A051-2A4EA29B3C3C}" srcOrd="1" destOrd="0" presId="urn:microsoft.com/office/officeart/2005/8/layout/radial1"/>
    <dgm:cxn modelId="{67D16D37-1F69-4D91-AF09-514A4075344C}" srcId="{BAA931FA-1043-48C7-A771-4800EC8C93DC}" destId="{112AE52B-8BEB-44F5-B3D5-CC689C98AFE3}" srcOrd="0" destOrd="0" parTransId="{325CF9BF-C71E-4853-AF2B-C6A3BDB5ADDE}" sibTransId="{6F374DA9-DE9D-47B8-A69D-A7B7200553BB}"/>
    <dgm:cxn modelId="{8E7DE526-31F6-44C7-B29E-1E28AC0291DA}" type="presOf" srcId="{3D9BBAC0-F74D-4AEE-8EAC-7908707C01B5}" destId="{5C6B4005-6049-4DD8-8505-00B8BABAADA8}" srcOrd="0" destOrd="0" presId="urn:microsoft.com/office/officeart/2005/8/layout/radial1"/>
    <dgm:cxn modelId="{F106F0CD-8570-43B3-BBE6-6C84F1ED0226}" type="presParOf" srcId="{65027F17-B85F-4945-B055-0E2BB0E38E5E}" destId="{70F89067-9BCE-4EEA-8AE4-389BAAF06060}" srcOrd="0" destOrd="0" presId="urn:microsoft.com/office/officeart/2005/8/layout/radial1"/>
    <dgm:cxn modelId="{7F3278EF-C5D6-44AC-A57F-0278390C3994}" type="presParOf" srcId="{65027F17-B85F-4945-B055-0E2BB0E38E5E}" destId="{5C6B4005-6049-4DD8-8505-00B8BABAADA8}" srcOrd="1" destOrd="0" presId="urn:microsoft.com/office/officeart/2005/8/layout/radial1"/>
    <dgm:cxn modelId="{BAB648B5-AD60-4B41-99D8-1CF515A0D424}" type="presParOf" srcId="{5C6B4005-6049-4DD8-8505-00B8BABAADA8}" destId="{6518B529-DDB7-4176-BE39-D59FCF2A03FA}" srcOrd="0" destOrd="0" presId="urn:microsoft.com/office/officeart/2005/8/layout/radial1"/>
    <dgm:cxn modelId="{E2523D3F-34FA-4B68-B96B-AF20D7C56432}" type="presParOf" srcId="{65027F17-B85F-4945-B055-0E2BB0E38E5E}" destId="{F6843238-72E1-433F-8285-6F13279A944D}" srcOrd="2" destOrd="0" presId="urn:microsoft.com/office/officeart/2005/8/layout/radial1"/>
    <dgm:cxn modelId="{0B19E92C-2731-4074-ACF1-16BAC6172672}" type="presParOf" srcId="{65027F17-B85F-4945-B055-0E2BB0E38E5E}" destId="{64C0CB9C-613D-4A52-9F55-2186B65F15DC}" srcOrd="3" destOrd="0" presId="urn:microsoft.com/office/officeart/2005/8/layout/radial1"/>
    <dgm:cxn modelId="{340FC470-03B9-4E30-9591-77B19D8C29B8}" type="presParOf" srcId="{64C0CB9C-613D-4A52-9F55-2186B65F15DC}" destId="{6DC334D5-8AB1-47F9-A423-42A9650D0C4C}" srcOrd="0" destOrd="0" presId="urn:microsoft.com/office/officeart/2005/8/layout/radial1"/>
    <dgm:cxn modelId="{ADE7EA42-7A17-420E-AA94-0099D961AC2A}" type="presParOf" srcId="{65027F17-B85F-4945-B055-0E2BB0E38E5E}" destId="{FFE2A0AA-8373-4FA6-975F-50C587A385DC}" srcOrd="4" destOrd="0" presId="urn:microsoft.com/office/officeart/2005/8/layout/radial1"/>
    <dgm:cxn modelId="{7E51B77C-EFE4-4FF1-874F-67D20028B461}" type="presParOf" srcId="{65027F17-B85F-4945-B055-0E2BB0E38E5E}" destId="{5ACC88E8-0CB4-401B-95C9-E92E1F92F3C5}" srcOrd="5" destOrd="0" presId="urn:microsoft.com/office/officeart/2005/8/layout/radial1"/>
    <dgm:cxn modelId="{48212C77-1A8E-46AF-A709-D0969A8C12E3}" type="presParOf" srcId="{5ACC88E8-0CB4-401B-95C9-E92E1F92F3C5}" destId="{319564B5-9C0B-42BD-A051-2A4EA29B3C3C}" srcOrd="0" destOrd="0" presId="urn:microsoft.com/office/officeart/2005/8/layout/radial1"/>
    <dgm:cxn modelId="{4692795D-A9BD-4727-8144-4A012403C20A}" type="presParOf" srcId="{65027F17-B85F-4945-B055-0E2BB0E38E5E}" destId="{59CE2B56-1951-48C8-B9BA-78010CEA4491}" srcOrd="6" destOrd="0" presId="urn:microsoft.com/office/officeart/2005/8/layout/radial1"/>
    <dgm:cxn modelId="{08E86814-B96C-435A-AB85-CD29D719D5DD}" type="presParOf" srcId="{65027F17-B85F-4945-B055-0E2BB0E38E5E}" destId="{67A761DB-6525-4762-99F4-0D790A383018}" srcOrd="7" destOrd="0" presId="urn:microsoft.com/office/officeart/2005/8/layout/radial1"/>
    <dgm:cxn modelId="{7C0B131B-9307-4BA2-9FB4-0654A2D9596B}" type="presParOf" srcId="{67A761DB-6525-4762-99F4-0D790A383018}" destId="{7D39EC85-7805-466B-878F-EF0028ED1F39}" srcOrd="0" destOrd="0" presId="urn:microsoft.com/office/officeart/2005/8/layout/radial1"/>
    <dgm:cxn modelId="{A840890D-0F01-48DB-8BF0-4E453FADC9EF}" type="presParOf" srcId="{65027F17-B85F-4945-B055-0E2BB0E38E5E}" destId="{5FD3ED6E-45ED-4BA7-83B7-8A7DDE8EC64E}" srcOrd="8" destOrd="0" presId="urn:microsoft.com/office/officeart/2005/8/layout/radial1"/>
    <dgm:cxn modelId="{E49E0016-19B4-4734-9831-94F252FD9EB8}" type="presParOf" srcId="{65027F17-B85F-4945-B055-0E2BB0E38E5E}" destId="{C505B8D9-4A82-4AB8-B692-95035582BCA5}" srcOrd="9" destOrd="0" presId="urn:microsoft.com/office/officeart/2005/8/layout/radial1"/>
    <dgm:cxn modelId="{AD4AC359-B2CB-41C6-BF4A-AE83486E8EF8}" type="presParOf" srcId="{C505B8D9-4A82-4AB8-B692-95035582BCA5}" destId="{A72EEA23-EA25-4748-A0A7-6DBBD08996DB}" srcOrd="0" destOrd="0" presId="urn:microsoft.com/office/officeart/2005/8/layout/radial1"/>
    <dgm:cxn modelId="{DD8731F4-A695-48ED-A612-4617A0DE7CA3}" type="presParOf" srcId="{65027F17-B85F-4945-B055-0E2BB0E38E5E}" destId="{7F2AB7AE-C5CC-4265-B43A-4480C5A3BFFC}" srcOrd="10" destOrd="0" presId="urn:microsoft.com/office/officeart/2005/8/layout/radial1"/>
    <dgm:cxn modelId="{09E2A6B7-2A2F-47D8-B654-82B3750A7370}" type="presParOf" srcId="{65027F17-B85F-4945-B055-0E2BB0E38E5E}" destId="{7910AD68-E2D1-4AF3-BE8D-24836B2ACFAE}" srcOrd="11" destOrd="0" presId="urn:microsoft.com/office/officeart/2005/8/layout/radial1"/>
    <dgm:cxn modelId="{DC7FC26C-5484-4F80-9DC9-84ACD124E74F}" type="presParOf" srcId="{7910AD68-E2D1-4AF3-BE8D-24836B2ACFAE}" destId="{C55521AE-00EA-47A9-95AC-7C7AF2657986}" srcOrd="0" destOrd="0" presId="urn:microsoft.com/office/officeart/2005/8/layout/radial1"/>
    <dgm:cxn modelId="{7C249254-8A6A-4686-9698-9802CC66A2D1}" type="presParOf" srcId="{65027F17-B85F-4945-B055-0E2BB0E38E5E}" destId="{992219A2-94BF-4EB4-803E-C283D2B383B1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F89067-9BCE-4EEA-8AE4-389BAAF06060}">
      <dsp:nvSpPr>
        <dsp:cNvPr id="0" name=""/>
        <dsp:cNvSpPr/>
      </dsp:nvSpPr>
      <dsp:spPr>
        <a:xfrm>
          <a:off x="3653890" y="2416570"/>
          <a:ext cx="1836219" cy="18362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i="1" kern="1200" dirty="0" smtClean="0"/>
            <a:t>Paziente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i="1" kern="1200" dirty="0" err="1" smtClean="0"/>
            <a:t>Caregiver</a:t>
          </a:r>
          <a:endParaRPr lang="it-IT" sz="1800" b="1" i="1" kern="1200" dirty="0"/>
        </a:p>
      </dsp:txBody>
      <dsp:txXfrm>
        <a:off x="3653890" y="2416570"/>
        <a:ext cx="1836219" cy="1836219"/>
      </dsp:txXfrm>
    </dsp:sp>
    <dsp:sp modelId="{5C6B4005-6049-4DD8-8505-00B8BABAADA8}">
      <dsp:nvSpPr>
        <dsp:cNvPr id="0" name=""/>
        <dsp:cNvSpPr/>
      </dsp:nvSpPr>
      <dsp:spPr>
        <a:xfrm rot="16200000">
          <a:off x="4295209" y="2121706"/>
          <a:ext cx="553580" cy="36146"/>
        </a:xfrm>
        <a:custGeom>
          <a:avLst/>
          <a:gdLst/>
          <a:ahLst/>
          <a:cxnLst/>
          <a:rect l="0" t="0" r="0" b="0"/>
          <a:pathLst>
            <a:path>
              <a:moveTo>
                <a:pt x="0" y="18073"/>
              </a:moveTo>
              <a:lnTo>
                <a:pt x="553580" y="180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16200000">
        <a:off x="4558160" y="2125940"/>
        <a:ext cx="27679" cy="27679"/>
      </dsp:txXfrm>
    </dsp:sp>
    <dsp:sp modelId="{F6843238-72E1-433F-8285-6F13279A944D}">
      <dsp:nvSpPr>
        <dsp:cNvPr id="0" name=""/>
        <dsp:cNvSpPr/>
      </dsp:nvSpPr>
      <dsp:spPr>
        <a:xfrm>
          <a:off x="3653890" y="26770"/>
          <a:ext cx="1836219" cy="18362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/>
            <a:t>Medico Curante</a:t>
          </a:r>
          <a:endParaRPr lang="it-IT" sz="1600" b="1" kern="1200" dirty="0"/>
        </a:p>
      </dsp:txBody>
      <dsp:txXfrm>
        <a:off x="3653890" y="26770"/>
        <a:ext cx="1836219" cy="1836219"/>
      </dsp:txXfrm>
    </dsp:sp>
    <dsp:sp modelId="{64C0CB9C-613D-4A52-9F55-2186B65F15DC}">
      <dsp:nvSpPr>
        <dsp:cNvPr id="0" name=""/>
        <dsp:cNvSpPr/>
      </dsp:nvSpPr>
      <dsp:spPr>
        <a:xfrm rot="19800000">
          <a:off x="5330023" y="2719156"/>
          <a:ext cx="553580" cy="36146"/>
        </a:xfrm>
        <a:custGeom>
          <a:avLst/>
          <a:gdLst/>
          <a:ahLst/>
          <a:cxnLst/>
          <a:rect l="0" t="0" r="0" b="0"/>
          <a:pathLst>
            <a:path>
              <a:moveTo>
                <a:pt x="0" y="18073"/>
              </a:moveTo>
              <a:lnTo>
                <a:pt x="553580" y="180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19800000">
        <a:off x="5592974" y="2723390"/>
        <a:ext cx="27679" cy="27679"/>
      </dsp:txXfrm>
    </dsp:sp>
    <dsp:sp modelId="{FFE2A0AA-8373-4FA6-975F-50C587A385DC}">
      <dsp:nvSpPr>
        <dsp:cNvPr id="0" name=""/>
        <dsp:cNvSpPr/>
      </dsp:nvSpPr>
      <dsp:spPr>
        <a:xfrm>
          <a:off x="5723517" y="1221670"/>
          <a:ext cx="1836219" cy="18362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i="1" kern="1200" dirty="0" smtClean="0"/>
            <a:t>ADI/OD</a:t>
          </a:r>
          <a:endParaRPr lang="it-IT" sz="1600" b="1" i="1" kern="1200" dirty="0"/>
        </a:p>
      </dsp:txBody>
      <dsp:txXfrm>
        <a:off x="5723517" y="1221670"/>
        <a:ext cx="1836219" cy="1836219"/>
      </dsp:txXfrm>
    </dsp:sp>
    <dsp:sp modelId="{5ACC88E8-0CB4-401B-95C9-E92E1F92F3C5}">
      <dsp:nvSpPr>
        <dsp:cNvPr id="0" name=""/>
        <dsp:cNvSpPr/>
      </dsp:nvSpPr>
      <dsp:spPr>
        <a:xfrm rot="1800000">
          <a:off x="5330023" y="3914056"/>
          <a:ext cx="553580" cy="36146"/>
        </a:xfrm>
        <a:custGeom>
          <a:avLst/>
          <a:gdLst/>
          <a:ahLst/>
          <a:cxnLst/>
          <a:rect l="0" t="0" r="0" b="0"/>
          <a:pathLst>
            <a:path>
              <a:moveTo>
                <a:pt x="0" y="18073"/>
              </a:moveTo>
              <a:lnTo>
                <a:pt x="553580" y="180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1800000">
        <a:off x="5592974" y="3918290"/>
        <a:ext cx="27679" cy="27679"/>
      </dsp:txXfrm>
    </dsp:sp>
    <dsp:sp modelId="{59CE2B56-1951-48C8-B9BA-78010CEA4491}">
      <dsp:nvSpPr>
        <dsp:cNvPr id="0" name=""/>
        <dsp:cNvSpPr/>
      </dsp:nvSpPr>
      <dsp:spPr>
        <a:xfrm>
          <a:off x="5723517" y="3611470"/>
          <a:ext cx="1836219" cy="18362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/>
            <a:t>Volontari</a:t>
          </a:r>
          <a:endParaRPr lang="it-IT" sz="1600" b="1" kern="1200" dirty="0"/>
        </a:p>
      </dsp:txBody>
      <dsp:txXfrm>
        <a:off x="5723517" y="3611470"/>
        <a:ext cx="1836219" cy="1836219"/>
      </dsp:txXfrm>
    </dsp:sp>
    <dsp:sp modelId="{67A761DB-6525-4762-99F4-0D790A383018}">
      <dsp:nvSpPr>
        <dsp:cNvPr id="0" name=""/>
        <dsp:cNvSpPr/>
      </dsp:nvSpPr>
      <dsp:spPr>
        <a:xfrm rot="5400000">
          <a:off x="4295209" y="4511506"/>
          <a:ext cx="553580" cy="36146"/>
        </a:xfrm>
        <a:custGeom>
          <a:avLst/>
          <a:gdLst/>
          <a:ahLst/>
          <a:cxnLst/>
          <a:rect l="0" t="0" r="0" b="0"/>
          <a:pathLst>
            <a:path>
              <a:moveTo>
                <a:pt x="0" y="18073"/>
              </a:moveTo>
              <a:lnTo>
                <a:pt x="553580" y="180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5400000">
        <a:off x="4558160" y="4515740"/>
        <a:ext cx="27679" cy="27679"/>
      </dsp:txXfrm>
    </dsp:sp>
    <dsp:sp modelId="{5FD3ED6E-45ED-4BA7-83B7-8A7DDE8EC64E}">
      <dsp:nvSpPr>
        <dsp:cNvPr id="0" name=""/>
        <dsp:cNvSpPr/>
      </dsp:nvSpPr>
      <dsp:spPr>
        <a:xfrm>
          <a:off x="3653890" y="4806370"/>
          <a:ext cx="1836219" cy="18362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i="1" kern="1200" dirty="0" smtClean="0"/>
            <a:t>Ospedale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i="1" kern="1200" dirty="0" err="1" smtClean="0"/>
            <a:t>Hospice</a:t>
          </a:r>
          <a:endParaRPr lang="it-IT" sz="1400" b="1" i="1" kern="1200" dirty="0"/>
        </a:p>
      </dsp:txBody>
      <dsp:txXfrm>
        <a:off x="3653890" y="4806370"/>
        <a:ext cx="1836219" cy="1836219"/>
      </dsp:txXfrm>
    </dsp:sp>
    <dsp:sp modelId="{C505B8D9-4A82-4AB8-B692-95035582BCA5}">
      <dsp:nvSpPr>
        <dsp:cNvPr id="0" name=""/>
        <dsp:cNvSpPr/>
      </dsp:nvSpPr>
      <dsp:spPr>
        <a:xfrm rot="9000000">
          <a:off x="3260395" y="3914056"/>
          <a:ext cx="553580" cy="36146"/>
        </a:xfrm>
        <a:custGeom>
          <a:avLst/>
          <a:gdLst/>
          <a:ahLst/>
          <a:cxnLst/>
          <a:rect l="0" t="0" r="0" b="0"/>
          <a:pathLst>
            <a:path>
              <a:moveTo>
                <a:pt x="0" y="18073"/>
              </a:moveTo>
              <a:lnTo>
                <a:pt x="553580" y="180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9000000">
        <a:off x="3523346" y="3918290"/>
        <a:ext cx="27679" cy="27679"/>
      </dsp:txXfrm>
    </dsp:sp>
    <dsp:sp modelId="{7F2AB7AE-C5CC-4265-B43A-4480C5A3BFFC}">
      <dsp:nvSpPr>
        <dsp:cNvPr id="0" name=""/>
        <dsp:cNvSpPr/>
      </dsp:nvSpPr>
      <dsp:spPr>
        <a:xfrm>
          <a:off x="1584262" y="3611470"/>
          <a:ext cx="1836219" cy="18362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i="1" kern="1200" dirty="0" smtClean="0"/>
            <a:t>Familiari</a:t>
          </a:r>
          <a:endParaRPr lang="it-IT" sz="1600" b="1" i="1" kern="1200" dirty="0"/>
        </a:p>
      </dsp:txBody>
      <dsp:txXfrm>
        <a:off x="1584262" y="3611470"/>
        <a:ext cx="1836219" cy="1836219"/>
      </dsp:txXfrm>
    </dsp:sp>
    <dsp:sp modelId="{7910AD68-E2D1-4AF3-BE8D-24836B2ACFAE}">
      <dsp:nvSpPr>
        <dsp:cNvPr id="0" name=""/>
        <dsp:cNvSpPr/>
      </dsp:nvSpPr>
      <dsp:spPr>
        <a:xfrm rot="12600000">
          <a:off x="3260395" y="2719156"/>
          <a:ext cx="553580" cy="36146"/>
        </a:xfrm>
        <a:custGeom>
          <a:avLst/>
          <a:gdLst/>
          <a:ahLst/>
          <a:cxnLst/>
          <a:rect l="0" t="0" r="0" b="0"/>
          <a:pathLst>
            <a:path>
              <a:moveTo>
                <a:pt x="0" y="18073"/>
              </a:moveTo>
              <a:lnTo>
                <a:pt x="553580" y="180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12600000">
        <a:off x="3523346" y="2723390"/>
        <a:ext cx="27679" cy="27679"/>
      </dsp:txXfrm>
    </dsp:sp>
    <dsp:sp modelId="{992219A2-94BF-4EB4-803E-C283D2B383B1}">
      <dsp:nvSpPr>
        <dsp:cNvPr id="0" name=""/>
        <dsp:cNvSpPr/>
      </dsp:nvSpPr>
      <dsp:spPr>
        <a:xfrm>
          <a:off x="1584262" y="1221670"/>
          <a:ext cx="1836219" cy="18362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i="1" kern="1200" dirty="0" smtClean="0"/>
            <a:t>Guida Spirituale</a:t>
          </a:r>
          <a:endParaRPr lang="it-IT" sz="1400" b="1" i="1" kern="1200" dirty="0"/>
        </a:p>
      </dsp:txBody>
      <dsp:txXfrm>
        <a:off x="1584262" y="1221670"/>
        <a:ext cx="1836219" cy="18362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D66CAD-303A-4B72-BAFC-36FFEDD979DA}" type="datetimeFigureOut">
              <a:rPr lang="it-IT" smtClean="0"/>
              <a:pPr/>
              <a:t>09/03/2012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58831-A909-403A-9C2A-3D0C00164717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B446AD-4117-452F-8499-64F7C2FF980F}" type="slidenum">
              <a:rPr lang="it-IT"/>
              <a:pPr/>
              <a:t>8</a:t>
            </a:fld>
            <a:endParaRPr lang="it-IT"/>
          </a:p>
        </p:txBody>
      </p:sp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6388"/>
          </a:xfrm>
        </p:spPr>
        <p:txBody>
          <a:bodyPr/>
          <a:lstStyle/>
          <a:p>
            <a:r>
              <a:rPr lang="en-US"/>
              <a:t>Pain is a very complex phenomenon which involves not only physical parameters but also has psychological, social and spiritual aspects. </a:t>
            </a:r>
          </a:p>
          <a:p>
            <a:endParaRPr lang="en-US"/>
          </a:p>
          <a:p>
            <a:r>
              <a:rPr lang="en-US"/>
              <a:t>Nobody is feeling the same pain but everybody is suffering.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06488" y="652463"/>
            <a:ext cx="4645025" cy="3484562"/>
          </a:xfrm>
          <a:ln/>
        </p:spPr>
      </p:sp>
      <p:sp>
        <p:nvSpPr>
          <p:cNvPr id="25602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25603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43FFC2-D1C3-476E-8808-26288A256BD1}" type="slidenum">
              <a:rPr lang="it-IT">
                <a:cs typeface="Arial" pitchFamily="34" charset="0"/>
              </a:rPr>
              <a:pPr/>
              <a:t>21</a:t>
            </a:fld>
            <a:endParaRPr lang="it-IT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58831-A909-403A-9C2A-3D0C00164717}" type="slidenum">
              <a:rPr lang="it-IT" smtClean="0"/>
              <a:pPr/>
              <a:t>33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angolo isosce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94763E50-3C82-4B24-9411-4F8EADA9CD1A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r>
              <a:rPr lang="it-IT" smtClean="0"/>
              <a:t>Azienda Ospedaliera "G.Salvini" </a:t>
            </a:r>
            <a:endParaRPr lang="it-IT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A1685-6F83-4001-965D-BF01978476A6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DFE6-B144-4177-962C-0FAD39A1D181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ll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olo, testo e Cli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lipArt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it-IT" noProof="0" smtClean="0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D2A27-D448-4662-B22D-222409FB54BE}" type="datetime1">
              <a:rPr lang="it-IT" smtClean="0"/>
              <a:pPr>
                <a:defRPr/>
              </a:pPr>
              <a:t>09/03/2012</a:t>
            </a:fld>
            <a:endParaRPr lang="it-IT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smtClean="0"/>
              <a:t>Azienda Ospedaliera "G.Salvini" </a:t>
            </a:r>
            <a:endParaRPr lang="it-IT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78385-9E64-4FFB-B4A6-516CDE88B44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pull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olo e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grafico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it-IT" noProof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B1D50-D1C5-4814-AECA-14C27D088425}" type="datetimeFigureOut">
              <a:rPr lang="it-IT"/>
              <a:pPr>
                <a:defRPr/>
              </a:pPr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471C1-90CD-4665-A66E-5E8F808F34C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pull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7E85275-E71B-4E8D-BF24-533E287D55FD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3C50924A-8D8B-410B-A06D-822608B8C5EA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iangolo rettangolo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iangolo isosce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9465440-032C-4585-9BC6-1E8A5BCAB55A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11" name="Connettore 1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16D4739-CC00-4306-83D4-F4A7E75535E9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1761239-3ADF-4DD7-922F-DB0DF5015A94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F692F-4B97-47DD-BCCC-10286ABD4556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AA7723C-A4B3-41C7-A223-698FB5A85FFE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9BFADAE3-36CD-4140-AC77-0CACEAAA1CFD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it-IT" smtClean="0"/>
              <a:t>Azienda Ospedaliera "G.Salvini" 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A3B743A-D61D-4776-AF4F-E7E404682FAE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it-IT" smtClean="0"/>
              <a:t>Azienda Ospedaliera "G.Salvini" 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olo rettangolo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Connettore 1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AAD90BC-8291-4E81-8BEE-061E5DCD9925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it-IT" smtClean="0"/>
              <a:t>Azienda Ospedaliera "G.Salvini" </a:t>
            </a:r>
            <a:endParaRPr lang="it-IT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</p:sldLayoutIdLst>
  <p:transition>
    <p:pull dir="rd"/>
  </p:transition>
  <p:hf sldNum="0" hdr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756592" y="3356992"/>
            <a:ext cx="8535424" cy="2971760"/>
          </a:xfrm>
        </p:spPr>
        <p:txBody>
          <a:bodyPr>
            <a:normAutofit/>
          </a:bodyPr>
          <a:lstStyle/>
          <a:p>
            <a:r>
              <a:rPr lang="it-IT" dirty="0" smtClean="0"/>
              <a:t>Il ruolo del </a:t>
            </a:r>
            <a:r>
              <a:rPr lang="it-IT" dirty="0" err="1" smtClean="0"/>
              <a:t>Caregiver</a:t>
            </a:r>
            <a:r>
              <a:rPr lang="it-IT" dirty="0" smtClean="0"/>
              <a:t> nel malato oncologico in fase finale  di malattia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467544" y="836712"/>
            <a:ext cx="8280920" cy="1752600"/>
          </a:xfrm>
        </p:spPr>
        <p:txBody>
          <a:bodyPr>
            <a:normAutofit fontScale="77500" lnSpcReduction="20000"/>
          </a:bodyPr>
          <a:lstStyle/>
          <a:p>
            <a:r>
              <a:rPr lang="it-IT" dirty="0" smtClean="0"/>
              <a:t>	</a:t>
            </a:r>
          </a:p>
          <a:p>
            <a:r>
              <a:rPr lang="it-IT" b="1" dirty="0" smtClean="0"/>
              <a:t>Dott. Sofia Michele</a:t>
            </a:r>
          </a:p>
          <a:p>
            <a:r>
              <a:rPr lang="it-IT" b="1" dirty="0" smtClean="0"/>
              <a:t>Responsabile Unità di Cure Palliative con </a:t>
            </a:r>
            <a:r>
              <a:rPr lang="it-IT" b="1" dirty="0" err="1" smtClean="0"/>
              <a:t>Hospice</a:t>
            </a:r>
            <a:r>
              <a:rPr lang="it-IT" b="1" dirty="0" smtClean="0"/>
              <a:t> e Terapia del Dolore</a:t>
            </a:r>
          </a:p>
          <a:p>
            <a:r>
              <a:rPr lang="it-IT" b="1" dirty="0" smtClean="0"/>
              <a:t>Azienda Ospedaliera “G. </a:t>
            </a:r>
            <a:r>
              <a:rPr lang="it-IT" b="1" dirty="0" err="1" smtClean="0"/>
              <a:t>Salvini</a:t>
            </a:r>
            <a:r>
              <a:rPr lang="it-IT" b="1" dirty="0" smtClean="0"/>
              <a:t>” </a:t>
            </a:r>
            <a:r>
              <a:rPr lang="it-IT" b="1" dirty="0" err="1" smtClean="0"/>
              <a:t>Garbagnate</a:t>
            </a:r>
            <a:r>
              <a:rPr lang="it-IT" b="1" dirty="0" smtClean="0"/>
              <a:t> Milanese</a:t>
            </a:r>
            <a:endParaRPr lang="it-IT" b="1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UCPHTD: le macroattività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2492896"/>
            <a:ext cx="7467600" cy="4525963"/>
          </a:xfrm>
        </p:spPr>
        <p:txBody>
          <a:bodyPr>
            <a:normAutofit/>
          </a:bodyPr>
          <a:lstStyle/>
          <a:p>
            <a:r>
              <a:rPr lang="it-IT" dirty="0" smtClean="0"/>
              <a:t>Attività Ambulatoriale</a:t>
            </a:r>
          </a:p>
          <a:p>
            <a:r>
              <a:rPr lang="it-IT" dirty="0" smtClean="0"/>
              <a:t>DH/MAC</a:t>
            </a:r>
          </a:p>
          <a:p>
            <a:r>
              <a:rPr lang="it-IT" dirty="0" smtClean="0"/>
              <a:t>Attività Chirurgia Antalgica </a:t>
            </a:r>
          </a:p>
          <a:p>
            <a:r>
              <a:rPr lang="it-IT" dirty="0" smtClean="0"/>
              <a:t>Attività di Ricovero in </a:t>
            </a:r>
            <a:r>
              <a:rPr lang="it-IT" dirty="0" err="1" smtClean="0"/>
              <a:t>Hospice</a:t>
            </a:r>
            <a:r>
              <a:rPr lang="it-IT" dirty="0" smtClean="0"/>
              <a:t> (10 </a:t>
            </a:r>
            <a:r>
              <a:rPr lang="it-IT" dirty="0" err="1" smtClean="0"/>
              <a:t>p.l</a:t>
            </a:r>
            <a:r>
              <a:rPr lang="it-IT" dirty="0" smtClean="0"/>
              <a:t>)</a:t>
            </a:r>
          </a:p>
          <a:p>
            <a:r>
              <a:rPr lang="it-IT" dirty="0" smtClean="0"/>
              <a:t>Attività di Ospedalizzazione Domiciliare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58F-8110-4C15-A751-1B996DFB3198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UCPHTD:  prestazioni erogate nel 2011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340768"/>
            <a:ext cx="74676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it-IT" dirty="0" smtClean="0"/>
          </a:p>
          <a:p>
            <a:r>
              <a:rPr lang="it-IT" dirty="0" smtClean="0"/>
              <a:t>5000 prestazioni ambulatoriali</a:t>
            </a:r>
          </a:p>
          <a:p>
            <a:r>
              <a:rPr lang="it-IT" dirty="0" smtClean="0"/>
              <a:t>250 DH/MAC (epidurali steroidee, refill di pompa)</a:t>
            </a:r>
          </a:p>
          <a:p>
            <a:r>
              <a:rPr lang="it-IT" dirty="0" smtClean="0"/>
              <a:t>120 Interventi/anno di  chirurgia antalgica (</a:t>
            </a:r>
            <a:r>
              <a:rPr lang="it-IT" dirty="0" err="1" smtClean="0"/>
              <a:t>Neurostimolatori</a:t>
            </a:r>
            <a:r>
              <a:rPr lang="it-IT" dirty="0" smtClean="0"/>
              <a:t> midollari; Pompe totalmente impiantate per la somministrazione di farmaci </a:t>
            </a:r>
            <a:r>
              <a:rPr lang="it-IT" dirty="0" err="1" smtClean="0"/>
              <a:t>intratecali</a:t>
            </a:r>
            <a:r>
              <a:rPr lang="it-IT" dirty="0" smtClean="0"/>
              <a:t>)</a:t>
            </a:r>
          </a:p>
          <a:p>
            <a:r>
              <a:rPr lang="it-IT" b="1" dirty="0" smtClean="0"/>
              <a:t>243</a:t>
            </a:r>
            <a:r>
              <a:rPr lang="it-IT" b="1" dirty="0" smtClean="0">
                <a:solidFill>
                  <a:srgbClr val="FFFF00"/>
                </a:solidFill>
              </a:rPr>
              <a:t> pazienti ricoverati in </a:t>
            </a:r>
            <a:r>
              <a:rPr lang="it-IT" b="1" dirty="0" err="1" smtClean="0">
                <a:solidFill>
                  <a:srgbClr val="FFFF00"/>
                </a:solidFill>
              </a:rPr>
              <a:t>Hospice</a:t>
            </a:r>
            <a:r>
              <a:rPr lang="it-IT" b="1" dirty="0" smtClean="0">
                <a:solidFill>
                  <a:srgbClr val="FFFF00"/>
                </a:solidFill>
              </a:rPr>
              <a:t> Azzurro</a:t>
            </a:r>
          </a:p>
          <a:p>
            <a:pPr>
              <a:buNone/>
            </a:pPr>
            <a:endParaRPr lang="it-IT" b="1" dirty="0" smtClean="0">
              <a:solidFill>
                <a:srgbClr val="FFFF00"/>
              </a:solidFill>
            </a:endParaRPr>
          </a:p>
          <a:p>
            <a:r>
              <a:rPr lang="it-IT" b="1" dirty="0" smtClean="0"/>
              <a:t>526</a:t>
            </a:r>
            <a:r>
              <a:rPr lang="it-IT" b="1" dirty="0" smtClean="0">
                <a:solidFill>
                  <a:srgbClr val="FFFF00"/>
                </a:solidFill>
              </a:rPr>
              <a:t> pazienti oncologici in fase terminale al domicilio in regime di Ospedalizzazione Domiciliare</a:t>
            </a:r>
          </a:p>
          <a:p>
            <a:pPr>
              <a:buNone/>
            </a:pP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83E22-D7DB-4644-91E7-5BAF6A8B5158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99032"/>
          </a:xfrm>
        </p:spPr>
        <p:txBody>
          <a:bodyPr>
            <a:normAutofit/>
          </a:bodyPr>
          <a:lstStyle/>
          <a:p>
            <a:r>
              <a:rPr lang="it-IT" dirty="0" smtClean="0"/>
              <a:t>Attività Chirurgia Antalgica</a:t>
            </a:r>
            <a:endParaRPr lang="it-IT" dirty="0"/>
          </a:p>
        </p:txBody>
      </p:sp>
      <p:pic>
        <p:nvPicPr>
          <p:cNvPr id="5" name="Picture 2" descr="C:\Users\michelesofia\Pictures\Pictures\sala Operatoria\IMG_0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12776"/>
            <a:ext cx="5040560" cy="51125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B2A49-0EAC-4176-B328-A620331D9A77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Attività Ambulatoriale di Cure Palliative e Terapia del Dolore</a:t>
            </a:r>
            <a:endParaRPr lang="it-IT" dirty="0"/>
          </a:p>
        </p:txBody>
      </p:sp>
      <p:pic>
        <p:nvPicPr>
          <p:cNvPr id="6" name="Segnaposto contenuto 3" descr="SDC109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480" y="1905635"/>
            <a:ext cx="6035040" cy="4526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D687D-7E5C-4290-911E-301579AD6BDD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216" cy="1143000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Attività Ambulatoriale di Cure Palliative e Terapia del Dolore</a:t>
            </a:r>
            <a:endParaRPr lang="it-IT" dirty="0"/>
          </a:p>
        </p:txBody>
      </p:sp>
      <p:pic>
        <p:nvPicPr>
          <p:cNvPr id="4" name="Picture 4" descr="DSC0012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24000" y="1882775"/>
            <a:ext cx="6096000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CF6D4-179F-482D-8084-6E61BCC122C7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Infermiere</a:t>
            </a:r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2E33A-E487-44EB-BD0E-F0AE42F35862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  <p:pic>
        <p:nvPicPr>
          <p:cNvPr id="4" name="Picture 4" descr="DSC0013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844824"/>
            <a:ext cx="6034088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67494"/>
            <a:ext cx="9144000" cy="1399032"/>
          </a:xfrm>
        </p:spPr>
        <p:txBody>
          <a:bodyPr>
            <a:normAutofit/>
          </a:bodyPr>
          <a:lstStyle/>
          <a:p>
            <a:r>
              <a:rPr lang="it-IT" dirty="0" smtClean="0"/>
              <a:t>Attività di Ricovero: l’</a:t>
            </a:r>
            <a:r>
              <a:rPr lang="it-IT" dirty="0" err="1" smtClean="0"/>
              <a:t>Hospice</a:t>
            </a:r>
            <a:r>
              <a:rPr lang="it-IT" dirty="0" smtClean="0"/>
              <a:t> Azzurro</a:t>
            </a:r>
            <a:endParaRPr lang="it-IT" dirty="0"/>
          </a:p>
        </p:txBody>
      </p:sp>
      <p:pic>
        <p:nvPicPr>
          <p:cNvPr id="4" name="Segnaposto contenuto 3" descr="SDC109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480" y="1905635"/>
            <a:ext cx="6035040" cy="4526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4E6FD-B37D-4658-9216-79C6B8E86FDF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1399032"/>
          </a:xfrm>
        </p:spPr>
        <p:txBody>
          <a:bodyPr>
            <a:normAutofit/>
          </a:bodyPr>
          <a:lstStyle/>
          <a:p>
            <a:r>
              <a:rPr lang="it-IT" dirty="0" smtClean="0"/>
              <a:t>Attività di Ricovero: l’</a:t>
            </a:r>
            <a:r>
              <a:rPr lang="it-IT" dirty="0" err="1" smtClean="0"/>
              <a:t>Hospice</a:t>
            </a:r>
            <a:r>
              <a:rPr lang="it-IT" dirty="0" smtClean="0"/>
              <a:t> Azzurro</a:t>
            </a:r>
            <a:endParaRPr lang="it-IT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79712" y="1844824"/>
            <a:ext cx="6048672" cy="44813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E5BC4-88D0-4B64-A705-E438B3E20EF9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00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1279194" y="4725144"/>
            <a:ext cx="6771405" cy="17543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it-IT" b="1" dirty="0" smtClean="0">
                <a:solidFill>
                  <a:schemeClr val="bg1"/>
                </a:solidFill>
              </a:rPr>
              <a:t>Assistenza 24 </a:t>
            </a:r>
            <a:r>
              <a:rPr lang="it-IT" b="1" dirty="0">
                <a:solidFill>
                  <a:schemeClr val="bg1"/>
                </a:solidFill>
              </a:rPr>
              <a:t>ore su 24, </a:t>
            </a:r>
          </a:p>
          <a:p>
            <a:pPr algn="ctr"/>
            <a:r>
              <a:rPr lang="it-IT" b="1" dirty="0">
                <a:solidFill>
                  <a:schemeClr val="bg1"/>
                </a:solidFill>
              </a:rPr>
              <a:t>365 </a:t>
            </a:r>
            <a:r>
              <a:rPr lang="it-IT" b="1" dirty="0" err="1">
                <a:solidFill>
                  <a:schemeClr val="bg1"/>
                </a:solidFill>
              </a:rPr>
              <a:t>gg</a:t>
            </a:r>
            <a:r>
              <a:rPr lang="it-IT" b="1" dirty="0">
                <a:solidFill>
                  <a:schemeClr val="bg1"/>
                </a:solidFill>
              </a:rPr>
              <a:t> l’anno,  </a:t>
            </a:r>
          </a:p>
          <a:p>
            <a:pPr algn="ctr"/>
            <a:r>
              <a:rPr lang="it-IT" b="1" dirty="0">
                <a:solidFill>
                  <a:schemeClr val="bg1"/>
                </a:solidFill>
              </a:rPr>
              <a:t>reperibilità notturna medico e infermiere, </a:t>
            </a:r>
          </a:p>
          <a:p>
            <a:pPr algn="ctr"/>
            <a:r>
              <a:rPr lang="it-IT" b="1" dirty="0">
                <a:solidFill>
                  <a:schemeClr val="bg1"/>
                </a:solidFill>
              </a:rPr>
              <a:t>con possibilità di accesso domiciliare urgente</a:t>
            </a:r>
          </a:p>
          <a:p>
            <a:pPr algn="ctr"/>
            <a:r>
              <a:rPr lang="it-IT" b="1" dirty="0">
                <a:solidFill>
                  <a:schemeClr val="bg1"/>
                </a:solidFill>
              </a:rPr>
              <a:t>con erogazione diretta e gratuita di tutti i farmaci, i presidi, </a:t>
            </a:r>
          </a:p>
          <a:p>
            <a:pPr algn="ctr"/>
            <a:r>
              <a:rPr lang="it-IT" b="1" dirty="0">
                <a:solidFill>
                  <a:schemeClr val="bg1"/>
                </a:solidFill>
              </a:rPr>
              <a:t>gli ausili  e di tutto il materiale di supporto  necessario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43097" y="-26988"/>
            <a:ext cx="9275296" cy="9541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UOCPMD   </a:t>
            </a:r>
            <a:r>
              <a:rPr lang="it-IT" sz="2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AO G. </a:t>
            </a:r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SALVINI:</a:t>
            </a:r>
            <a:endParaRPr lang="it-IT" sz="28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it-IT" sz="2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OSPEDALIZZAZIONE DOMICILIARE </a:t>
            </a:r>
            <a:r>
              <a:rPr lang="it-IT" sz="28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DI</a:t>
            </a:r>
            <a:r>
              <a:rPr lang="it-IT" sz="2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CURE PALLIATIVE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FAAD8-7338-47DD-8ABE-D7DE8B7B92E2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animBg="1"/>
      <p:bldP spid="4608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malattia oncologica: le dimensioni del problema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160.000 decessi/anno per tumore</a:t>
            </a:r>
          </a:p>
          <a:p>
            <a:r>
              <a:rPr lang="it-IT" dirty="0" smtClean="0"/>
              <a:t>250.000 nuovi casi/anno di tumore maligno</a:t>
            </a:r>
          </a:p>
          <a:p>
            <a:r>
              <a:rPr lang="it-IT" dirty="0" smtClean="0"/>
              <a:t>In numeri assoluti, si parla di 550.000 uomini e 720.000 donne che nel 2000 avevano o avevano avuto un tumore.</a:t>
            </a:r>
          </a:p>
          <a:p>
            <a:r>
              <a:rPr lang="it-IT" dirty="0" smtClean="0"/>
              <a:t>Ogni anno in Italia muoiono circa 90.000 persone senza supporto di terapia del dolore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2CC02-32B2-4409-8E28-4EB1CE2572B0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L’Unità Operativa di Cure Palliative con </a:t>
            </a:r>
            <a:r>
              <a:rPr lang="it-IT" dirty="0" err="1" smtClean="0"/>
              <a:t>Hospice</a:t>
            </a:r>
            <a:r>
              <a:rPr lang="it-IT" dirty="0" smtClean="0"/>
              <a:t> e Terapia del Dolore</a:t>
            </a:r>
            <a:endParaRPr lang="it-IT" dirty="0"/>
          </a:p>
        </p:txBody>
      </p:sp>
      <p:pic>
        <p:nvPicPr>
          <p:cNvPr id="4" name="Picture 5" descr="ospgarb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5" y="2060848"/>
            <a:ext cx="7344816" cy="41764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Ovale 4"/>
          <p:cNvSpPr/>
          <p:nvPr/>
        </p:nvSpPr>
        <p:spPr>
          <a:xfrm>
            <a:off x="3923928" y="3356992"/>
            <a:ext cx="432048" cy="5040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>
              <a:noFill/>
            </a:endParaRPr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83A92-3CAB-476A-9F4C-C4B9825CF042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malattia oncologica: le dimensioni del problema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it-IT" dirty="0" smtClean="0"/>
          </a:p>
          <a:p>
            <a:r>
              <a:rPr lang="it-IT" dirty="0" smtClean="0"/>
              <a:t> </a:t>
            </a:r>
            <a:r>
              <a:rPr lang="it-IT" sz="3200" dirty="0" smtClean="0"/>
              <a:t>Il 90,8% dei pazienti con cancro passa gli ultimi tre mesi di vita  tutti o in parte al domicilio. </a:t>
            </a:r>
          </a:p>
          <a:p>
            <a:r>
              <a:rPr lang="it-IT" sz="3200" dirty="0" smtClean="0"/>
              <a:t> il 31,3% trascorre  tale periodo interamente a casa.</a:t>
            </a:r>
            <a:endParaRPr lang="en-US" sz="3200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1300" dirty="0" smtClean="0">
              <a:cs typeface="Arial" pitchFamily="34" charset="0"/>
            </a:endParaRPr>
          </a:p>
          <a:p>
            <a:pPr>
              <a:buNone/>
            </a:pPr>
            <a:r>
              <a:rPr lang="en-US" sz="1300" dirty="0" smtClean="0">
                <a:cs typeface="Arial" pitchFamily="34" charset="0"/>
              </a:rPr>
              <a:t>		</a:t>
            </a:r>
            <a:r>
              <a:rPr lang="en-US" sz="1300" dirty="0" err="1" smtClean="0">
                <a:cs typeface="Helvetica" pitchFamily="34" charset="0"/>
              </a:rPr>
              <a:t>Beccaro</a:t>
            </a:r>
            <a:r>
              <a:rPr lang="en-US" sz="1300" dirty="0" smtClean="0">
                <a:cs typeface="Helvetica" pitchFamily="34" charset="0"/>
              </a:rPr>
              <a:t> M, </a:t>
            </a:r>
            <a:r>
              <a:rPr lang="en-US" sz="1300" dirty="0" err="1" smtClean="0">
                <a:cs typeface="Helvetica" pitchFamily="34" charset="0"/>
              </a:rPr>
              <a:t>Costantini</a:t>
            </a:r>
            <a:r>
              <a:rPr lang="en-US" sz="1300" dirty="0" smtClean="0">
                <a:cs typeface="Helvetica" pitchFamily="34" charset="0"/>
              </a:rPr>
              <a:t> M, Merlo DM and the ISDOC Study Group. </a:t>
            </a:r>
            <a:r>
              <a:rPr lang="en-US" sz="1300" i="1" dirty="0" smtClean="0">
                <a:cs typeface="Helvetica" pitchFamily="34" charset="0"/>
              </a:rPr>
              <a:t>BMC Public Health 2007, 7: 66</a:t>
            </a:r>
            <a:r>
              <a:rPr lang="it-IT" sz="1300" dirty="0" smtClean="0">
                <a:cs typeface="Helvetica" pitchFamily="34" charset="0"/>
              </a:rPr>
              <a:t> 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62550-D245-4BF7-A777-36CDD244A00D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CasellaDiTesto 2"/>
          <p:cNvSpPr txBox="1">
            <a:spLocks noChangeArrowheads="1"/>
          </p:cNvSpPr>
          <p:nvPr/>
        </p:nvSpPr>
        <p:spPr bwMode="auto">
          <a:xfrm>
            <a:off x="251520" y="0"/>
            <a:ext cx="873618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4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Luogo di decesso dei pazienti</a:t>
            </a:r>
            <a:endParaRPr lang="it-IT" sz="4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4578" name="CasellaDiTesto 5"/>
          <p:cNvSpPr txBox="1">
            <a:spLocks noChangeArrowheads="1"/>
          </p:cNvSpPr>
          <p:nvPr/>
        </p:nvSpPr>
        <p:spPr bwMode="auto">
          <a:xfrm>
            <a:off x="5276145" y="1196976"/>
            <a:ext cx="34804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>
                <a:solidFill>
                  <a:srgbClr val="FFF644"/>
                </a:solidFill>
              </a:rPr>
              <a:t>Casa        Ospedale &amp; Hospice</a:t>
            </a:r>
          </a:p>
        </p:txBody>
      </p:sp>
      <p:sp>
        <p:nvSpPr>
          <p:cNvPr id="24579" name="CasellaDiTesto 7"/>
          <p:cNvSpPr txBox="1">
            <a:spLocks noChangeArrowheads="1"/>
          </p:cNvSpPr>
          <p:nvPr/>
        </p:nvSpPr>
        <p:spPr bwMode="auto">
          <a:xfrm>
            <a:off x="7577667" y="5483226"/>
            <a:ext cx="10887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FFFF00"/>
                </a:solidFill>
              </a:rPr>
              <a:t>p &lt;0.001</a:t>
            </a:r>
          </a:p>
        </p:txBody>
      </p:sp>
      <p:sp>
        <p:nvSpPr>
          <p:cNvPr id="24580" name="CasellaDiTesto 8"/>
          <p:cNvSpPr txBox="1">
            <a:spLocks noChangeArrowheads="1"/>
          </p:cNvSpPr>
          <p:nvPr/>
        </p:nvSpPr>
        <p:spPr bwMode="auto">
          <a:xfrm>
            <a:off x="6948264" y="6381328"/>
            <a:ext cx="197522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400" dirty="0" err="1">
                <a:solidFill>
                  <a:srgbClr val="FFFFFF"/>
                </a:solidFill>
                <a:latin typeface="Helvetica" charset="0"/>
              </a:rPr>
              <a:t>Beccaro</a:t>
            </a:r>
            <a:r>
              <a:rPr lang="it-IT" sz="1400" dirty="0">
                <a:solidFill>
                  <a:srgbClr val="FFFFFF"/>
                </a:solidFill>
                <a:latin typeface="Helvetica" charset="0"/>
              </a:rPr>
              <a:t> M. </a:t>
            </a:r>
            <a:r>
              <a:rPr lang="it-IT" sz="1400" dirty="0" err="1">
                <a:solidFill>
                  <a:srgbClr val="FFFFFF"/>
                </a:solidFill>
                <a:latin typeface="Helvetica" charset="0"/>
              </a:rPr>
              <a:t>et</a:t>
            </a:r>
            <a:r>
              <a:rPr lang="it-IT" sz="1400" dirty="0">
                <a:solidFill>
                  <a:srgbClr val="FFFFFF"/>
                </a:solidFill>
                <a:latin typeface="Helvetica" charset="0"/>
              </a:rPr>
              <a:t> al, 2006</a:t>
            </a:r>
          </a:p>
        </p:txBody>
      </p:sp>
      <p:sp>
        <p:nvSpPr>
          <p:cNvPr id="22" name="CasellaDiTesto 21"/>
          <p:cNvSpPr txBox="1"/>
          <p:nvPr/>
        </p:nvSpPr>
        <p:spPr>
          <a:xfrm>
            <a:off x="7189612" y="1779589"/>
            <a:ext cx="804333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</a:rPr>
              <a:t>52.3</a:t>
            </a:r>
          </a:p>
        </p:txBody>
      </p:sp>
      <p:sp>
        <p:nvSpPr>
          <p:cNvPr id="24582" name="CasellaDiTesto 26"/>
          <p:cNvSpPr txBox="1">
            <a:spLocks noChangeArrowheads="1"/>
          </p:cNvSpPr>
          <p:nvPr/>
        </p:nvSpPr>
        <p:spPr bwMode="auto">
          <a:xfrm>
            <a:off x="5324123" y="3073401"/>
            <a:ext cx="8057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1">
                <a:solidFill>
                  <a:srgbClr val="FFFFFF"/>
                </a:solidFill>
                <a:latin typeface="Helvetica" charset="0"/>
              </a:rPr>
              <a:t>55.5</a:t>
            </a:r>
          </a:p>
        </p:txBody>
      </p:sp>
      <p:sp>
        <p:nvSpPr>
          <p:cNvPr id="24583" name="CasellaDiTesto 28"/>
          <p:cNvSpPr txBox="1">
            <a:spLocks noChangeArrowheads="1"/>
          </p:cNvSpPr>
          <p:nvPr/>
        </p:nvSpPr>
        <p:spPr bwMode="auto">
          <a:xfrm>
            <a:off x="7189612" y="3073401"/>
            <a:ext cx="80433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1">
                <a:solidFill>
                  <a:srgbClr val="FFFFFF"/>
                </a:solidFill>
                <a:latin typeface="Helvetica" charset="0"/>
              </a:rPr>
              <a:t>33.0</a:t>
            </a:r>
          </a:p>
        </p:txBody>
      </p:sp>
      <p:pic>
        <p:nvPicPr>
          <p:cNvPr id="24586" name="Immagine 20" descr="Italia.psd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3978" y="1143000"/>
            <a:ext cx="4490156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CasellaDiTesto 27"/>
          <p:cNvSpPr txBox="1"/>
          <p:nvPr/>
        </p:nvSpPr>
        <p:spPr>
          <a:xfrm>
            <a:off x="7250290" y="4370388"/>
            <a:ext cx="804333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</a:rPr>
              <a:t>4.6</a:t>
            </a:r>
          </a:p>
        </p:txBody>
      </p:sp>
      <p:sp>
        <p:nvSpPr>
          <p:cNvPr id="36" name="CasellaDiTesto 35"/>
          <p:cNvSpPr txBox="1">
            <a:spLocks noChangeArrowheads="1"/>
          </p:cNvSpPr>
          <p:nvPr/>
        </p:nvSpPr>
        <p:spPr bwMode="auto">
          <a:xfrm>
            <a:off x="5324123" y="1779589"/>
            <a:ext cx="8057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67999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FFFFFF"/>
                </a:solidFill>
                <a:latin typeface="Helvetica"/>
                <a:ea typeface="ＭＳ Ｐゴシック" charset="0"/>
                <a:cs typeface="Helvetica"/>
              </a:rPr>
              <a:t>36.5</a:t>
            </a:r>
          </a:p>
        </p:txBody>
      </p:sp>
      <p:sp>
        <p:nvSpPr>
          <p:cNvPr id="37" name="CasellaDiTesto 36"/>
          <p:cNvSpPr txBox="1">
            <a:spLocks noChangeArrowheads="1"/>
          </p:cNvSpPr>
          <p:nvPr/>
        </p:nvSpPr>
        <p:spPr bwMode="auto">
          <a:xfrm>
            <a:off x="5324123" y="4338639"/>
            <a:ext cx="8057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70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FFFFFF"/>
                </a:solidFill>
                <a:latin typeface="Helvetica"/>
                <a:ea typeface="ＭＳ Ｐゴシック" charset="0"/>
                <a:cs typeface="Helvetica"/>
              </a:rPr>
              <a:t>93.5</a:t>
            </a:r>
          </a:p>
        </p:txBody>
      </p:sp>
      <p:sp>
        <p:nvSpPr>
          <p:cNvPr id="24590" name="CasellaDiTesto 30"/>
          <p:cNvSpPr txBox="1">
            <a:spLocks noChangeArrowheads="1"/>
          </p:cNvSpPr>
          <p:nvPr/>
        </p:nvSpPr>
        <p:spPr bwMode="auto">
          <a:xfrm>
            <a:off x="321733" y="1779589"/>
            <a:ext cx="78739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  <a:latin typeface="Helvetica" charset="0"/>
              </a:rPr>
              <a:t>NORD</a:t>
            </a:r>
          </a:p>
        </p:txBody>
      </p:sp>
      <p:sp>
        <p:nvSpPr>
          <p:cNvPr id="24591" name="CasellaDiTesto 32"/>
          <p:cNvSpPr txBox="1">
            <a:spLocks noChangeArrowheads="1"/>
          </p:cNvSpPr>
          <p:nvPr/>
        </p:nvSpPr>
        <p:spPr bwMode="auto">
          <a:xfrm>
            <a:off x="323528" y="3140968"/>
            <a:ext cx="10486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  <a:latin typeface="Helvetica" charset="0"/>
              </a:rPr>
              <a:t>CENTRO</a:t>
            </a:r>
          </a:p>
        </p:txBody>
      </p:sp>
      <p:sp>
        <p:nvSpPr>
          <p:cNvPr id="24592" name="CasellaDiTesto 31"/>
          <p:cNvSpPr txBox="1">
            <a:spLocks noChangeArrowheads="1"/>
          </p:cNvSpPr>
          <p:nvPr/>
        </p:nvSpPr>
        <p:spPr bwMode="auto">
          <a:xfrm>
            <a:off x="321733" y="4483100"/>
            <a:ext cx="6158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  <a:latin typeface="Helvetica" charset="0"/>
              </a:rPr>
              <a:t>SUD</a:t>
            </a:r>
          </a:p>
        </p:txBody>
      </p:sp>
      <p:cxnSp>
        <p:nvCxnSpPr>
          <p:cNvPr id="29" name="Connettore 1 28"/>
          <p:cNvCxnSpPr>
            <a:cxnSpLocks noChangeShapeType="1"/>
          </p:cNvCxnSpPr>
          <p:nvPr/>
        </p:nvCxnSpPr>
        <p:spPr bwMode="auto">
          <a:xfrm>
            <a:off x="430390" y="2479675"/>
            <a:ext cx="8349544" cy="1588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30" name="Connettore 1 29"/>
          <p:cNvCxnSpPr>
            <a:cxnSpLocks noChangeShapeType="1"/>
          </p:cNvCxnSpPr>
          <p:nvPr/>
        </p:nvCxnSpPr>
        <p:spPr bwMode="auto">
          <a:xfrm>
            <a:off x="430389" y="3940175"/>
            <a:ext cx="8455378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18" name="Segnaposto data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03641-3FA9-41EE-AD7C-A0B215ADCA36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Immagine 11" descr="Italia.psd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467" y="1485900"/>
            <a:ext cx="4703234" cy="508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2"/>
          <p:cNvSpPr txBox="1"/>
          <p:nvPr/>
        </p:nvSpPr>
        <p:spPr>
          <a:xfrm>
            <a:off x="323528" y="0"/>
            <a:ext cx="8384822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it-IT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Fattori che condizionano l’atteggiamento della vita e della morte</a:t>
            </a:r>
            <a:endParaRPr lang="it-IT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5364" name="CasellaDiTesto 3"/>
          <p:cNvSpPr txBox="1">
            <a:spLocks noChangeArrowheads="1"/>
          </p:cNvSpPr>
          <p:nvPr/>
        </p:nvSpPr>
        <p:spPr bwMode="auto">
          <a:xfrm>
            <a:off x="4838701" y="1916832"/>
            <a:ext cx="1965677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B0F0"/>
              </a:solidFill>
              <a:latin typeface="Helvetica" charset="0"/>
            </a:endParaRPr>
          </a:p>
          <a:p>
            <a:r>
              <a:rPr lang="it-IT" sz="2000" b="1" dirty="0" smtClean="0">
                <a:solidFill>
                  <a:srgbClr val="FFFF00"/>
                </a:solidFill>
                <a:latin typeface="Helvetica" charset="0"/>
              </a:rPr>
              <a:t>FAMIGLIA</a:t>
            </a:r>
            <a:r>
              <a:rPr lang="it-IT" sz="2000" dirty="0" smtClean="0">
                <a:solidFill>
                  <a:srgbClr val="FFFF00"/>
                </a:solidFill>
                <a:latin typeface="Helvetica" charset="0"/>
              </a:rPr>
              <a:t>                       </a:t>
            </a:r>
            <a:endParaRPr lang="it-IT" sz="2000" dirty="0">
              <a:solidFill>
                <a:srgbClr val="FFFF00"/>
              </a:solidFill>
              <a:latin typeface="Helvetica" charset="0"/>
            </a:endParaRPr>
          </a:p>
          <a:p>
            <a:endParaRPr lang="it-IT" sz="2000" dirty="0">
              <a:solidFill>
                <a:srgbClr val="FFFF00"/>
              </a:solidFill>
              <a:latin typeface="Helvetica" charset="0"/>
            </a:endParaRPr>
          </a:p>
          <a:p>
            <a:endParaRPr lang="it-IT" sz="2000" dirty="0" smtClean="0">
              <a:solidFill>
                <a:srgbClr val="FFFF00"/>
              </a:solidFill>
              <a:latin typeface="Helvetica" charset="0"/>
            </a:endParaRPr>
          </a:p>
          <a:p>
            <a:endParaRPr lang="it-IT" sz="2000" dirty="0">
              <a:solidFill>
                <a:srgbClr val="FFFF00"/>
              </a:solidFill>
              <a:latin typeface="Helvetica" charset="0"/>
            </a:endParaRPr>
          </a:p>
          <a:p>
            <a:endParaRPr lang="it-IT" sz="2000" dirty="0">
              <a:solidFill>
                <a:srgbClr val="FFFF00"/>
              </a:solidFill>
              <a:latin typeface="Helvetica" charset="0"/>
            </a:endParaRPr>
          </a:p>
          <a:p>
            <a:r>
              <a:rPr lang="it-IT" sz="2000" b="1" dirty="0">
                <a:solidFill>
                  <a:srgbClr val="FFFF00"/>
                </a:solidFill>
                <a:latin typeface="Helvetica" charset="0"/>
              </a:rPr>
              <a:t>RELIGIONE</a:t>
            </a:r>
          </a:p>
          <a:p>
            <a:endParaRPr lang="it-IT" sz="2000" dirty="0">
              <a:solidFill>
                <a:srgbClr val="FFFF00"/>
              </a:solidFill>
              <a:latin typeface="Helvetica" charset="0"/>
            </a:endParaRPr>
          </a:p>
          <a:p>
            <a:endParaRPr lang="it-IT" sz="2000" dirty="0" smtClean="0">
              <a:solidFill>
                <a:srgbClr val="FFFF00"/>
              </a:solidFill>
              <a:latin typeface="Helvetica" charset="0"/>
            </a:endParaRPr>
          </a:p>
          <a:p>
            <a:endParaRPr lang="it-IT" sz="2000" dirty="0" smtClean="0">
              <a:solidFill>
                <a:srgbClr val="FFFF00"/>
              </a:solidFill>
              <a:latin typeface="Helvetica" charset="0"/>
            </a:endParaRPr>
          </a:p>
          <a:p>
            <a:endParaRPr lang="it-IT" sz="2000" b="1" dirty="0">
              <a:solidFill>
                <a:srgbClr val="FFFF00"/>
              </a:solidFill>
              <a:latin typeface="Helvetica" charset="0"/>
            </a:endParaRPr>
          </a:p>
          <a:p>
            <a:endParaRPr lang="it-IT" sz="2000" b="1" dirty="0">
              <a:solidFill>
                <a:srgbClr val="FFFF00"/>
              </a:solidFill>
              <a:latin typeface="Helvetica" charset="0"/>
            </a:endParaRPr>
          </a:p>
          <a:p>
            <a:r>
              <a:rPr lang="it-IT" sz="2000" b="1" dirty="0">
                <a:solidFill>
                  <a:srgbClr val="FFFF00"/>
                </a:solidFill>
                <a:latin typeface="Helvetica" charset="0"/>
              </a:rPr>
              <a:t>COMUNITA</a:t>
            </a:r>
            <a:r>
              <a:rPr lang="it-IT" altLang="it-IT" sz="2000" dirty="0">
                <a:solidFill>
                  <a:srgbClr val="FFFF00"/>
                </a:solidFill>
                <a:latin typeface="Helvetica" charset="0"/>
              </a:rPr>
              <a:t>’</a:t>
            </a:r>
            <a:r>
              <a:rPr lang="it-IT" sz="2000" dirty="0">
                <a:solidFill>
                  <a:srgbClr val="00B0F0"/>
                </a:solidFill>
                <a:latin typeface="Helvetica" charset="0"/>
              </a:rPr>
              <a:t>      </a:t>
            </a:r>
          </a:p>
        </p:txBody>
      </p:sp>
      <p:pic>
        <p:nvPicPr>
          <p:cNvPr id="15366" name="Immagine 7" descr="famili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772816"/>
            <a:ext cx="1279878" cy="1322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7" name="Immagine 8" descr="community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5157192"/>
            <a:ext cx="1279878" cy="1309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8" name="Immagine 16" descr="funeraleincasaQuadrato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3429000"/>
            <a:ext cx="1279878" cy="1320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Segnaposto data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DAB09-75E6-4CE4-9641-AD528F5E9489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9" name="Segnaposto piè di pagina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Immagine 20" descr="Italia.psd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222" y="1557339"/>
            <a:ext cx="4646789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2" name="Connettore 1 31"/>
          <p:cNvCxnSpPr>
            <a:cxnSpLocks noChangeShapeType="1"/>
          </p:cNvCxnSpPr>
          <p:nvPr/>
        </p:nvCxnSpPr>
        <p:spPr bwMode="auto">
          <a:xfrm>
            <a:off x="4351867" y="2636912"/>
            <a:ext cx="479213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33" name="Connettore 1 32"/>
          <p:cNvCxnSpPr>
            <a:cxnSpLocks noChangeShapeType="1"/>
          </p:cNvCxnSpPr>
          <p:nvPr/>
        </p:nvCxnSpPr>
        <p:spPr bwMode="auto">
          <a:xfrm>
            <a:off x="4320822" y="4077072"/>
            <a:ext cx="4823178" cy="158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17415" name="Immagine 33" descr="famili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484784"/>
            <a:ext cx="1152128" cy="929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6" name="Immagine 34" descr="community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484784"/>
            <a:ext cx="1368152" cy="9361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421" name="CasellaDiTesto 39"/>
          <p:cNvSpPr txBox="1">
            <a:spLocks noChangeArrowheads="1"/>
          </p:cNvSpPr>
          <p:nvPr/>
        </p:nvSpPr>
        <p:spPr bwMode="auto">
          <a:xfrm>
            <a:off x="785989" y="2230438"/>
            <a:ext cx="86433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>
                <a:solidFill>
                  <a:srgbClr val="FF0000"/>
                </a:solidFill>
                <a:latin typeface="Helvetica" charset="0"/>
              </a:rPr>
              <a:t>NORD</a:t>
            </a:r>
          </a:p>
        </p:txBody>
      </p:sp>
      <p:sp>
        <p:nvSpPr>
          <p:cNvPr id="17422" name="CasellaDiTesto 40"/>
          <p:cNvSpPr txBox="1">
            <a:spLocks noChangeArrowheads="1"/>
          </p:cNvSpPr>
          <p:nvPr/>
        </p:nvSpPr>
        <p:spPr bwMode="auto">
          <a:xfrm>
            <a:off x="3005667" y="4225926"/>
            <a:ext cx="11712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1">
                <a:solidFill>
                  <a:srgbClr val="FF0000"/>
                </a:solidFill>
                <a:latin typeface="Helvetica" charset="0"/>
              </a:rPr>
              <a:t>SUD</a:t>
            </a:r>
          </a:p>
        </p:txBody>
      </p:sp>
      <p:sp>
        <p:nvSpPr>
          <p:cNvPr id="17423" name="CasellaDiTesto 41"/>
          <p:cNvSpPr txBox="1">
            <a:spLocks noChangeArrowheads="1"/>
          </p:cNvSpPr>
          <p:nvPr/>
        </p:nvSpPr>
        <p:spPr bwMode="auto">
          <a:xfrm>
            <a:off x="1600201" y="3263901"/>
            <a:ext cx="11592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>
                <a:solidFill>
                  <a:srgbClr val="FF0000"/>
                </a:solidFill>
                <a:latin typeface="Helvetica" charset="0"/>
              </a:rPr>
              <a:t>CENTRO</a:t>
            </a:r>
          </a:p>
        </p:txBody>
      </p:sp>
      <p:sp>
        <p:nvSpPr>
          <p:cNvPr id="2" name="Rettangolo 1"/>
          <p:cNvSpPr/>
          <p:nvPr/>
        </p:nvSpPr>
        <p:spPr>
          <a:xfrm>
            <a:off x="539552" y="0"/>
            <a:ext cx="8129412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t-IT" sz="3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Fattori che condizionano l’atteggiamento della vita e della morte</a:t>
            </a:r>
            <a:endParaRPr lang="it-IT" sz="3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pSp>
        <p:nvGrpSpPr>
          <p:cNvPr id="3" name="Gruppo 25"/>
          <p:cNvGrpSpPr>
            <a:grpSpLocks/>
          </p:cNvGrpSpPr>
          <p:nvPr/>
        </p:nvGrpSpPr>
        <p:grpSpPr bwMode="auto">
          <a:xfrm>
            <a:off x="-2020710" y="1268413"/>
            <a:ext cx="4813300" cy="2436812"/>
            <a:chOff x="368153" y="42114"/>
            <a:chExt cx="4811982" cy="2436368"/>
          </a:xfrm>
        </p:grpSpPr>
        <p:sp>
          <p:nvSpPr>
            <p:cNvPr id="21" name="Ovale 20"/>
            <p:cNvSpPr/>
            <p:nvPr/>
          </p:nvSpPr>
          <p:spPr>
            <a:xfrm>
              <a:off x="2666224" y="42114"/>
              <a:ext cx="2513911" cy="2436368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it-IT" dirty="0"/>
            </a:p>
            <a:p>
              <a:pPr>
                <a:defRPr/>
              </a:pPr>
              <a:endParaRPr lang="it-IT" dirty="0"/>
            </a:p>
            <a:p>
              <a:pPr>
                <a:defRPr/>
              </a:pPr>
              <a:r>
                <a:rPr lang="it-IT" dirty="0"/>
                <a:t>      </a:t>
              </a:r>
              <a:r>
                <a:rPr lang="it-IT" b="1" dirty="0">
                  <a:solidFill>
                    <a:srgbClr val="FF0000"/>
                  </a:solidFill>
                </a:rPr>
                <a:t> </a:t>
              </a:r>
            </a:p>
          </p:txBody>
        </p:sp>
        <p:sp>
          <p:nvSpPr>
            <p:cNvPr id="24" name="Ovale 4"/>
            <p:cNvSpPr/>
            <p:nvPr/>
          </p:nvSpPr>
          <p:spPr>
            <a:xfrm>
              <a:off x="368153" y="356382"/>
              <a:ext cx="1777513" cy="17237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55880" tIns="55880" rIns="55880" bIns="55880" spcCol="1270" anchor="ctr"/>
            <a:lstStyle/>
            <a:p>
              <a:pPr algn="ctr" defTabSz="1955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it-IT" sz="4400" dirty="0"/>
            </a:p>
          </p:txBody>
        </p:sp>
      </p:grpSp>
      <p:sp>
        <p:nvSpPr>
          <p:cNvPr id="25" name="Ovale 24"/>
          <p:cNvSpPr/>
          <p:nvPr/>
        </p:nvSpPr>
        <p:spPr bwMode="auto">
          <a:xfrm>
            <a:off x="2075745" y="4076701"/>
            <a:ext cx="2514600" cy="2436813"/>
          </a:xfrm>
          <a:prstGeom prst="ellips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it-IT" dirty="0"/>
          </a:p>
          <a:p>
            <a:pPr>
              <a:defRPr/>
            </a:pPr>
            <a:endParaRPr lang="it-IT" dirty="0"/>
          </a:p>
          <a:p>
            <a:pPr>
              <a:defRPr/>
            </a:pPr>
            <a:r>
              <a:rPr lang="it-IT" dirty="0"/>
              <a:t>      </a:t>
            </a:r>
            <a:r>
              <a:rPr lang="it-IT" b="1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27" name="Immagine 16" descr="funeraleincasaQuadrato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6336" y="1484784"/>
            <a:ext cx="1279878" cy="960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" name="Immagine 34" descr="community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852936"/>
            <a:ext cx="1224136" cy="9361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" name="Immagine 33" descr="famili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852936"/>
            <a:ext cx="1296144" cy="929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" name="Immagine 16" descr="funeraleincasaQuadrato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6336" y="2852936"/>
            <a:ext cx="1279878" cy="9361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" name="Immagine 16" descr="funeraleincasaQuadrato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4437112"/>
            <a:ext cx="1279878" cy="960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" name="Immagine 33" descr="famili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4437112"/>
            <a:ext cx="1296144" cy="929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Immagine 34" descr="community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437112"/>
            <a:ext cx="1296144" cy="9361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Segnaposto data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D93E1-6999-45E8-8E02-34C0394A8406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23" name="Segnaposto piè di pagina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</a:t>
            </a:r>
            <a:r>
              <a:rPr lang="it-IT" dirty="0" err="1" smtClean="0"/>
              <a:t>Caregiver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In inglese </a:t>
            </a:r>
            <a:r>
              <a:rPr lang="it-IT" dirty="0" err="1" smtClean="0"/>
              <a:t>Caregiver</a:t>
            </a:r>
            <a:r>
              <a:rPr lang="it-IT" dirty="0" smtClean="0"/>
              <a:t> significa </a:t>
            </a:r>
          </a:p>
          <a:p>
            <a:pPr>
              <a:buNone/>
            </a:pPr>
            <a:r>
              <a:rPr lang="it-IT" dirty="0" smtClean="0"/>
              <a:t>    “Persona che presta le cure”.</a:t>
            </a:r>
          </a:p>
          <a:p>
            <a:pPr>
              <a:buNone/>
            </a:pPr>
            <a:endParaRPr lang="it-IT" dirty="0" smtClean="0"/>
          </a:p>
          <a:p>
            <a:r>
              <a:rPr lang="it-IT" dirty="0" smtClean="0"/>
              <a:t>E’ una persona che si prende cura di un soggetto non autonomo.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F9474-8A83-4DEF-8BE9-F68FE91E20FA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 fontScale="90000"/>
          </a:bodyPr>
          <a:lstStyle/>
          <a:p>
            <a:pPr eaLnBrk="1" hangingPunct="1"/>
            <a:r>
              <a:rPr lang="it-IT" sz="4000" dirty="0" smtClean="0"/>
              <a:t/>
            </a:r>
            <a:br>
              <a:rPr lang="it-IT" sz="4000" dirty="0" smtClean="0"/>
            </a:br>
            <a:r>
              <a:rPr lang="it-IT" sz="4000" dirty="0" smtClean="0"/>
              <a:t/>
            </a:r>
            <a:br>
              <a:rPr lang="it-IT" sz="4000" dirty="0" smtClean="0"/>
            </a:br>
            <a:r>
              <a:rPr lang="it-IT" sz="4000" dirty="0" smtClean="0"/>
              <a:t/>
            </a:r>
            <a:br>
              <a:rPr lang="it-IT" sz="4000" dirty="0" smtClean="0"/>
            </a:br>
            <a:r>
              <a:rPr lang="it-IT" sz="4000" dirty="0" smtClean="0"/>
              <a:t/>
            </a:r>
            <a:br>
              <a:rPr lang="it-IT" sz="4000" dirty="0" smtClean="0"/>
            </a:br>
            <a:r>
              <a:rPr lang="it-IT" sz="4000" dirty="0" smtClean="0"/>
              <a:t/>
            </a:r>
            <a:br>
              <a:rPr lang="it-IT" sz="4000" dirty="0" smtClean="0"/>
            </a:br>
            <a:r>
              <a:rPr lang="it-IT" sz="4000" dirty="0" smtClean="0"/>
              <a:t/>
            </a:r>
            <a:br>
              <a:rPr lang="it-IT" sz="4000" dirty="0" smtClean="0"/>
            </a:br>
            <a:r>
              <a:rPr lang="it-IT" sz="3100" b="1" dirty="0" err="1" smtClean="0">
                <a:ln w="635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latin typeface="+mn-lt"/>
              </a:rPr>
              <a:t>Care-giving</a:t>
            </a:r>
            <a:r>
              <a:rPr lang="it-IT" sz="31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: insieme di processi assistenziali che vengono forniti ad un soggetto che ha bisogno di cure</a:t>
            </a:r>
            <a:br>
              <a:rPr lang="it-IT" sz="31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+mn-lt"/>
              </a:rPr>
            </a:br>
            <a:r>
              <a:rPr lang="it-IT" sz="31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it-IT" sz="31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+mn-lt"/>
              </a:rPr>
            </a:br>
            <a:r>
              <a:rPr lang="it-IT" sz="3100" b="1" dirty="0" err="1" smtClean="0">
                <a:ln w="635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latin typeface="+mn-lt"/>
              </a:rPr>
              <a:t>Care-givers</a:t>
            </a:r>
            <a:r>
              <a:rPr lang="it-IT" sz="3100" dirty="0" smtClean="0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+mn-lt"/>
              </a:rPr>
              <a:t>: coloro che prestano aiuto</a:t>
            </a:r>
            <a:r>
              <a:rPr lang="it-IT" sz="3600" b="1" dirty="0" smtClean="0">
                <a:solidFill>
                  <a:schemeClr val="tx1"/>
                </a:solidFill>
                <a:effectLst/>
              </a:rPr>
              <a:t/>
            </a:r>
            <a:br>
              <a:rPr lang="it-IT" sz="3600" b="1" dirty="0" smtClean="0">
                <a:solidFill>
                  <a:schemeClr val="tx1"/>
                </a:solidFill>
                <a:effectLst/>
              </a:rPr>
            </a:br>
            <a:r>
              <a:rPr lang="it-IT" sz="3600" b="1" dirty="0" smtClean="0">
                <a:solidFill>
                  <a:schemeClr val="tx1"/>
                </a:solidFill>
                <a:effectLst/>
              </a:rPr>
              <a:t/>
            </a:r>
            <a:br>
              <a:rPr lang="it-IT" sz="3600" b="1" dirty="0" smtClean="0">
                <a:solidFill>
                  <a:schemeClr val="tx1"/>
                </a:solidFill>
                <a:effectLst/>
              </a:rPr>
            </a:br>
            <a:r>
              <a:rPr lang="it-IT" sz="3600" dirty="0" smtClean="0"/>
              <a:t/>
            </a:r>
            <a:br>
              <a:rPr lang="it-IT" sz="3600" dirty="0" smtClean="0"/>
            </a:br>
            <a:endParaRPr lang="it-IT" sz="3600" dirty="0" smtClean="0"/>
          </a:p>
        </p:txBody>
      </p:sp>
      <p:sp>
        <p:nvSpPr>
          <p:cNvPr id="5123" name="Oval 3"/>
          <p:cNvSpPr>
            <a:spLocks noChangeArrowheads="1"/>
          </p:cNvSpPr>
          <p:nvPr/>
        </p:nvSpPr>
        <p:spPr bwMode="auto">
          <a:xfrm>
            <a:off x="457200" y="4305300"/>
            <a:ext cx="3635375" cy="16081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it-IT" sz="3200" u="sng">
                <a:latin typeface="Tahoma" charset="0"/>
              </a:rPr>
              <a:t>Formali</a:t>
            </a:r>
            <a:r>
              <a:rPr lang="it-IT" sz="3200">
                <a:latin typeface="Tahoma" charset="0"/>
              </a:rPr>
              <a:t>:     </a:t>
            </a:r>
          </a:p>
          <a:p>
            <a:pPr algn="ctr"/>
            <a:r>
              <a:rPr lang="it-IT" sz="2800">
                <a:latin typeface="Tahoma" charset="0"/>
              </a:rPr>
              <a:t>a  livello istituzionale</a:t>
            </a:r>
          </a:p>
        </p:txBody>
      </p:sp>
      <p:sp>
        <p:nvSpPr>
          <p:cNvPr id="5124" name="Oval 4"/>
          <p:cNvSpPr>
            <a:spLocks noChangeArrowheads="1"/>
          </p:cNvSpPr>
          <p:nvPr/>
        </p:nvSpPr>
        <p:spPr bwMode="auto">
          <a:xfrm>
            <a:off x="4211960" y="4221088"/>
            <a:ext cx="4608512" cy="19542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it-IT" sz="3200" u="sng">
                <a:latin typeface="Tahoma" charset="0"/>
              </a:rPr>
              <a:t>Informali</a:t>
            </a:r>
            <a:r>
              <a:rPr lang="it-IT" sz="3200">
                <a:latin typeface="Tahoma" charset="0"/>
              </a:rPr>
              <a:t>: </a:t>
            </a:r>
          </a:p>
          <a:p>
            <a:pPr algn="ctr"/>
            <a:r>
              <a:rPr lang="it-IT" sz="2800">
                <a:latin typeface="Tahoma" charset="0"/>
              </a:rPr>
              <a:t>a livello familiare e amicale</a:t>
            </a:r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 flipH="1">
            <a:off x="2790825" y="2996953"/>
            <a:ext cx="196999" cy="1271836"/>
          </a:xfrm>
          <a:prstGeom prst="line">
            <a:avLst/>
          </a:prstGeom>
          <a:ln>
            <a:headEnd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/>
          <a:lstStyle/>
          <a:p>
            <a:endParaRPr lang="it-IT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>
            <a:off x="2987824" y="2924944"/>
            <a:ext cx="3312368" cy="1224136"/>
          </a:xfrm>
          <a:prstGeom prst="line">
            <a:avLst/>
          </a:prstGeom>
          <a:ln>
            <a:headEnd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/>
          <a:lstStyle/>
          <a:p>
            <a:endParaRPr lang="it-IT"/>
          </a:p>
        </p:txBody>
      </p:sp>
      <p:sp>
        <p:nvSpPr>
          <p:cNvPr id="8" name="Segnaposto data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D0FB3-1E75-4B49-A89A-CF726083F767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9" name="Segnaposto piè di pagina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Il </a:t>
            </a:r>
            <a:r>
              <a:rPr lang="it-IT" dirty="0" err="1" smtClean="0"/>
              <a:t>Care-giving</a:t>
            </a:r>
            <a:r>
              <a:rPr lang="it-IT" dirty="0" smtClean="0"/>
              <a:t> ed il malato oncologico nella fase terminale di malattia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it-IT" dirty="0" smtClean="0"/>
          </a:p>
          <a:p>
            <a:r>
              <a:rPr lang="it-IT" dirty="0" smtClean="0"/>
              <a:t>  Igiene</a:t>
            </a:r>
          </a:p>
          <a:p>
            <a:r>
              <a:rPr lang="it-IT" dirty="0" smtClean="0"/>
              <a:t> Alimentazione</a:t>
            </a:r>
          </a:p>
          <a:p>
            <a:r>
              <a:rPr lang="it-IT" dirty="0" smtClean="0"/>
              <a:t> Mobilizzazione  </a:t>
            </a:r>
          </a:p>
          <a:p>
            <a:r>
              <a:rPr lang="it-IT" dirty="0" smtClean="0"/>
              <a:t> Adatta l’ambiente alle necessità del    paziente</a:t>
            </a:r>
          </a:p>
          <a:p>
            <a:r>
              <a:rPr lang="it-IT" dirty="0" smtClean="0"/>
              <a:t> </a:t>
            </a:r>
            <a:r>
              <a:rPr lang="it-IT" dirty="0" smtClean="0">
                <a:solidFill>
                  <a:srgbClr val="FFFF00"/>
                </a:solidFill>
              </a:rPr>
              <a:t>E’ il portatore dei bisogni  del paziente al personale sanitario</a:t>
            </a:r>
            <a:endParaRPr lang="it-IT" dirty="0">
              <a:solidFill>
                <a:srgbClr val="FFFF00"/>
              </a:solidFill>
            </a:endParaRP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6D168-7F84-467C-91B2-40F04017DCEF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99032"/>
          </a:xfrm>
        </p:spPr>
        <p:txBody>
          <a:bodyPr>
            <a:normAutofit/>
          </a:bodyPr>
          <a:lstStyle/>
          <a:p>
            <a:pPr algn="ctr"/>
            <a:r>
              <a:rPr lang="it-IT" dirty="0" err="1" smtClean="0"/>
              <a:t>Caregiver</a:t>
            </a:r>
            <a:r>
              <a:rPr lang="it-IT" dirty="0" smtClean="0"/>
              <a:t>: il profilo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2072"/>
          </a:xfrm>
        </p:spPr>
        <p:txBody>
          <a:bodyPr>
            <a:normAutofit fontScale="40000" lnSpcReduction="20000"/>
          </a:bodyPr>
          <a:lstStyle/>
          <a:p>
            <a:endParaRPr lang="it-IT" sz="3800" dirty="0" smtClean="0"/>
          </a:p>
          <a:p>
            <a:pPr>
              <a:buNone/>
            </a:pPr>
            <a:r>
              <a:rPr lang="it-IT" sz="5000" dirty="0" smtClean="0"/>
              <a:t>In Italia  l’assistenza ai malati di cancro è in gran parte a carico degli </a:t>
            </a:r>
            <a:r>
              <a:rPr lang="it-IT" sz="5000" b="1" dirty="0" err="1" smtClean="0">
                <a:solidFill>
                  <a:srgbClr val="FFFF00"/>
                </a:solidFill>
              </a:rPr>
              <a:t>Informal</a:t>
            </a:r>
            <a:r>
              <a:rPr lang="it-IT" sz="5000" b="1" dirty="0" smtClean="0">
                <a:solidFill>
                  <a:srgbClr val="FFFF00"/>
                </a:solidFill>
              </a:rPr>
              <a:t> </a:t>
            </a:r>
            <a:r>
              <a:rPr lang="it-IT" sz="5000" b="1" dirty="0" err="1" smtClean="0">
                <a:solidFill>
                  <a:srgbClr val="FFFF00"/>
                </a:solidFill>
              </a:rPr>
              <a:t>Caregiver</a:t>
            </a:r>
            <a:r>
              <a:rPr lang="it-IT" sz="5000" b="1" i="1" dirty="0" smtClean="0">
                <a:solidFill>
                  <a:srgbClr val="FFFF00"/>
                </a:solidFill>
              </a:rPr>
              <a:t>. </a:t>
            </a:r>
            <a:r>
              <a:rPr lang="it-IT" sz="5000" dirty="0" smtClean="0"/>
              <a:t>In una indagine condotta tra 1271 </a:t>
            </a:r>
            <a:r>
              <a:rPr lang="it-IT" sz="5000" dirty="0" err="1" smtClean="0"/>
              <a:t>caregivers</a:t>
            </a:r>
            <a:endParaRPr lang="it-IT" sz="5000" i="1" dirty="0" smtClean="0"/>
          </a:p>
          <a:p>
            <a:endParaRPr lang="it-IT" sz="5000" dirty="0" smtClean="0"/>
          </a:p>
          <a:p>
            <a:r>
              <a:rPr lang="it-IT" sz="5000" b="1" dirty="0" smtClean="0">
                <a:solidFill>
                  <a:srgbClr val="FFFF00"/>
                </a:solidFill>
              </a:rPr>
              <a:t> 46% è un figlio,</a:t>
            </a:r>
          </a:p>
          <a:p>
            <a:r>
              <a:rPr lang="it-IT" sz="5000" b="1" dirty="0" smtClean="0">
                <a:solidFill>
                  <a:srgbClr val="FFFF00"/>
                </a:solidFill>
              </a:rPr>
              <a:t> 31% è il coniuge,</a:t>
            </a:r>
          </a:p>
          <a:p>
            <a:r>
              <a:rPr lang="it-IT" sz="5000" b="1" dirty="0" smtClean="0">
                <a:solidFill>
                  <a:srgbClr val="FFFF00"/>
                </a:solidFill>
              </a:rPr>
              <a:t> 20% un altro parente o un amico </a:t>
            </a:r>
          </a:p>
          <a:p>
            <a:r>
              <a:rPr lang="it-IT" sz="5000" b="1" dirty="0" smtClean="0">
                <a:solidFill>
                  <a:srgbClr val="FFFF00"/>
                </a:solidFill>
              </a:rPr>
              <a:t> 3%  dei casi una figura sanitaria </a:t>
            </a:r>
            <a:endParaRPr lang="it-IT" sz="5000" b="1" dirty="0" smtClean="0"/>
          </a:p>
          <a:p>
            <a:r>
              <a:rPr lang="it-IT" sz="5000" b="1" dirty="0" smtClean="0"/>
              <a:t> Età media: 55 anni</a:t>
            </a:r>
          </a:p>
          <a:p>
            <a:r>
              <a:rPr lang="it-IT" sz="5000" b="1" dirty="0" smtClean="0">
                <a:solidFill>
                  <a:srgbClr val="FFFF00"/>
                </a:solidFill>
              </a:rPr>
              <a:t> Il 92% dei pazienti </a:t>
            </a:r>
            <a:r>
              <a:rPr lang="it-IT" sz="5000" dirty="0" smtClean="0"/>
              <a:t>è stato assistito da un </a:t>
            </a:r>
            <a:r>
              <a:rPr lang="it-IT" sz="5000" b="1" dirty="0" err="1" smtClean="0">
                <a:solidFill>
                  <a:srgbClr val="FFFF00"/>
                </a:solidFill>
              </a:rPr>
              <a:t>Informal</a:t>
            </a:r>
            <a:r>
              <a:rPr lang="it-IT" sz="5000" b="1" dirty="0" smtClean="0">
                <a:solidFill>
                  <a:srgbClr val="FFFF00"/>
                </a:solidFill>
              </a:rPr>
              <a:t> </a:t>
            </a:r>
            <a:r>
              <a:rPr lang="it-IT" sz="5000" b="1" dirty="0" err="1" smtClean="0">
                <a:solidFill>
                  <a:srgbClr val="FFFF00"/>
                </a:solidFill>
              </a:rPr>
              <a:t>Caregiver</a:t>
            </a:r>
            <a:r>
              <a:rPr lang="it-IT" sz="5000" b="1" dirty="0" smtClean="0">
                <a:solidFill>
                  <a:srgbClr val="FFFF00"/>
                </a:solidFill>
              </a:rPr>
              <a:t> </a:t>
            </a:r>
            <a:r>
              <a:rPr lang="it-IT" sz="5000" dirty="0" smtClean="0"/>
              <a:t>negli ultimi mesi di </a:t>
            </a:r>
            <a:r>
              <a:rPr lang="it-IT" sz="5000" dirty="0" err="1" smtClean="0"/>
              <a:t>malattia*</a:t>
            </a:r>
            <a:endParaRPr lang="it-IT" sz="5000" dirty="0" smtClean="0"/>
          </a:p>
          <a:p>
            <a:endParaRPr lang="it-IT" dirty="0" smtClean="0"/>
          </a:p>
          <a:p>
            <a:pPr>
              <a:buNone/>
            </a:pPr>
            <a:r>
              <a:rPr lang="it-IT" dirty="0" smtClean="0"/>
              <a:t> </a:t>
            </a:r>
          </a:p>
          <a:p>
            <a:pPr>
              <a:buNone/>
            </a:pPr>
            <a:endParaRPr lang="it-IT" sz="2000" dirty="0" smtClean="0">
              <a:latin typeface="Helvetica" pitchFamily="34" charset="0"/>
              <a:cs typeface="Helvetica" pitchFamily="34" charset="0"/>
            </a:endParaRPr>
          </a:p>
          <a:p>
            <a:pPr>
              <a:buNone/>
            </a:pPr>
            <a:endParaRPr lang="it-IT" sz="2000" dirty="0" smtClean="0">
              <a:latin typeface="Helvetica" pitchFamily="34" charset="0"/>
              <a:cs typeface="Helvetica" pitchFamily="34" charset="0"/>
            </a:endParaRPr>
          </a:p>
          <a:p>
            <a:pPr>
              <a:buNone/>
            </a:pPr>
            <a:endParaRPr lang="it-IT" sz="2000" dirty="0" smtClean="0">
              <a:latin typeface="Helvetica" pitchFamily="34" charset="0"/>
              <a:cs typeface="Helvetica" pitchFamily="34" charset="0"/>
            </a:endParaRPr>
          </a:p>
          <a:p>
            <a:pPr>
              <a:buNone/>
            </a:pPr>
            <a:endParaRPr lang="it-IT" sz="2000" dirty="0" smtClean="0">
              <a:latin typeface="Helvetica" pitchFamily="34" charset="0"/>
              <a:cs typeface="Helvetica" pitchFamily="34" charset="0"/>
            </a:endParaRPr>
          </a:p>
          <a:p>
            <a:pPr>
              <a:buNone/>
            </a:pPr>
            <a:endParaRPr lang="it-IT" sz="2000" dirty="0" smtClean="0">
              <a:latin typeface="Helvetica" pitchFamily="34" charset="0"/>
              <a:cs typeface="Helvetica" pitchFamily="34" charset="0"/>
            </a:endParaRPr>
          </a:p>
          <a:p>
            <a:pPr>
              <a:buNone/>
            </a:pPr>
            <a:endParaRPr lang="it-IT" sz="2000" dirty="0" smtClean="0">
              <a:latin typeface="Helvetica" pitchFamily="34" charset="0"/>
              <a:cs typeface="Helvetica" pitchFamily="34" charset="0"/>
            </a:endParaRPr>
          </a:p>
          <a:p>
            <a:pPr>
              <a:buNone/>
            </a:pPr>
            <a:endParaRPr lang="it-IT" sz="2000" dirty="0" smtClean="0">
              <a:latin typeface="Helvetica" pitchFamily="34" charset="0"/>
              <a:cs typeface="Helvetica" pitchFamily="34" charset="0"/>
            </a:endParaRPr>
          </a:p>
          <a:p>
            <a:pPr>
              <a:buNone/>
            </a:pPr>
            <a:r>
              <a:rPr lang="it-IT" sz="2000" dirty="0" smtClean="0">
                <a:latin typeface="Helvetica" pitchFamily="34" charset="0"/>
                <a:cs typeface="Helvetica" pitchFamily="34" charset="0"/>
              </a:rPr>
              <a:t>	</a:t>
            </a:r>
            <a:r>
              <a:rPr lang="it-IT" sz="2500" dirty="0" smtClean="0">
                <a:cs typeface="Helvetica" pitchFamily="34" charset="0"/>
              </a:rPr>
              <a:t>Giorgi Rossi P, </a:t>
            </a:r>
            <a:r>
              <a:rPr lang="it-IT" sz="2500" dirty="0" err="1" smtClean="0">
                <a:cs typeface="Helvetica" pitchFamily="34" charset="0"/>
              </a:rPr>
              <a:t>Beccaro</a:t>
            </a:r>
            <a:r>
              <a:rPr lang="it-IT" sz="2500" dirty="0" smtClean="0">
                <a:cs typeface="Helvetica" pitchFamily="34" charset="0"/>
              </a:rPr>
              <a:t> M </a:t>
            </a:r>
            <a:r>
              <a:rPr lang="it-IT" sz="2500" dirty="0" err="1" smtClean="0">
                <a:cs typeface="Helvetica" pitchFamily="34" charset="0"/>
              </a:rPr>
              <a:t>et</a:t>
            </a:r>
            <a:r>
              <a:rPr lang="it-IT" sz="2500" dirty="0" smtClean="0">
                <a:cs typeface="Helvetica" pitchFamily="34" charset="0"/>
              </a:rPr>
              <a:t> al.</a:t>
            </a:r>
            <a:r>
              <a:rPr lang="en-US" sz="2500" dirty="0" smtClean="0">
                <a:cs typeface="Helvetica" pitchFamily="34" charset="0"/>
              </a:rPr>
              <a:t> The Italian Survey of Dying of Cancer. </a:t>
            </a:r>
            <a:r>
              <a:rPr lang="en-US" sz="2500" i="1" dirty="0" smtClean="0">
                <a:cs typeface="Helvetica" pitchFamily="34" charset="0"/>
              </a:rPr>
              <a:t>J </a:t>
            </a:r>
            <a:r>
              <a:rPr lang="en-US" sz="2500" i="1" dirty="0" err="1" smtClean="0">
                <a:cs typeface="Helvetica" pitchFamily="34" charset="0"/>
              </a:rPr>
              <a:t>Epidemiol</a:t>
            </a:r>
            <a:r>
              <a:rPr lang="en-US" sz="2500" i="1" dirty="0" smtClean="0">
                <a:cs typeface="Helvetica" pitchFamily="34" charset="0"/>
              </a:rPr>
              <a:t> Community Health 2007; 61; 547-554</a:t>
            </a:r>
          </a:p>
          <a:p>
            <a:pPr>
              <a:buNone/>
            </a:pPr>
            <a:r>
              <a:rPr lang="en-US" sz="2500" i="1" dirty="0" smtClean="0">
                <a:cs typeface="Helvetica" pitchFamily="34" charset="0"/>
              </a:rPr>
              <a:t>	</a:t>
            </a:r>
            <a:r>
              <a:rPr lang="it-IT" sz="2500" dirty="0" smtClean="0"/>
              <a:t>*(studio condotto su un campione di 2000 pazienti).</a:t>
            </a:r>
            <a:endParaRPr lang="it-IT" sz="2500" dirty="0">
              <a:cs typeface="Helvetica" pitchFamily="34" charset="0"/>
            </a:endParaRP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0AC8-BAF3-4F4E-97EA-20DC8B89E529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C:\Users\michelesofia\Desktop\4_3.g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9592" y="620688"/>
            <a:ext cx="7632848" cy="504056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Ovale 4"/>
          <p:cNvSpPr/>
          <p:nvPr/>
        </p:nvSpPr>
        <p:spPr>
          <a:xfrm>
            <a:off x="2195736" y="692696"/>
            <a:ext cx="6696744" cy="57606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4572000" y="6273225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400" b="1" dirty="0" smtClean="0">
                <a:latin typeface="Helvetica" pitchFamily="34" charset="0"/>
                <a:cs typeface="Helvetica" pitchFamily="34" charset="0"/>
              </a:rPr>
              <a:t>Istat - Istituto nazionale di statistica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7" name="Ovale 6"/>
          <p:cNvSpPr/>
          <p:nvPr/>
        </p:nvSpPr>
        <p:spPr>
          <a:xfrm>
            <a:off x="1763688" y="2060848"/>
            <a:ext cx="6696744" cy="57606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Segnaposto data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5C50A-18F3-4FFB-A644-A83B2DA97991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9" name="Segnaposto piè di pagina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800" dirty="0" smtClean="0"/>
              <a:t>Le donne sono il pilastro delle reti di aiuto informale sia come </a:t>
            </a:r>
            <a:r>
              <a:rPr lang="it-IT" sz="2800" dirty="0" smtClean="0"/>
              <a:t>numero di persone </a:t>
            </a:r>
            <a:r>
              <a:rPr lang="it-IT" sz="2800" dirty="0" smtClean="0"/>
              <a:t>coinvolte sia per carico di lavoro erogato: </a:t>
            </a:r>
          </a:p>
          <a:p>
            <a:pPr>
              <a:buNone/>
            </a:pPr>
            <a:endParaRPr lang="it-IT" sz="2800" dirty="0" smtClean="0"/>
          </a:p>
          <a:p>
            <a:pPr marL="578358" indent="-514350" algn="just">
              <a:buNone/>
            </a:pPr>
            <a:r>
              <a:rPr lang="it-IT" sz="2800" b="1" dirty="0" smtClean="0">
                <a:solidFill>
                  <a:srgbClr val="FFFF00"/>
                </a:solidFill>
              </a:rPr>
              <a:t>     2,2 miliardi di ore destinate pari ai 2/3 di 3 miliardi di ore spese complessivamente dalla rete informale per l’aiuto principale</a:t>
            </a:r>
            <a:r>
              <a:rPr lang="it-IT" sz="2800" b="1" dirty="0" smtClean="0"/>
              <a:t>. </a:t>
            </a:r>
            <a:endParaRPr lang="it-IT" sz="2800" b="1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15AC3-777A-43AC-8349-416EDD7E176B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Le Cure Palliative: definizione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5042032"/>
          </a:xfrm>
        </p:spPr>
        <p:txBody>
          <a:bodyPr>
            <a:normAutofit fontScale="92500" lnSpcReduction="20000"/>
          </a:bodyPr>
          <a:lstStyle/>
          <a:p>
            <a:r>
              <a:rPr lang="it-IT" sz="3200" dirty="0" smtClean="0"/>
              <a:t>Le cure palliative hanno </a:t>
            </a:r>
            <a:r>
              <a:rPr lang="it-IT" sz="3200" b="1" dirty="0" smtClean="0">
                <a:solidFill>
                  <a:srgbClr val="FFFF00"/>
                </a:solidFill>
              </a:rPr>
              <a:t>carattere interdisciplinare e coinvolgono il paziente</a:t>
            </a:r>
            <a:r>
              <a:rPr lang="it-IT" sz="3200" b="1" dirty="0" smtClean="0"/>
              <a:t> </a:t>
            </a:r>
            <a:r>
              <a:rPr lang="it-IT" sz="3200" dirty="0" smtClean="0"/>
              <a:t>e la sua </a:t>
            </a:r>
            <a:r>
              <a:rPr lang="it-IT" sz="3200" dirty="0" err="1" smtClean="0"/>
              <a:t>famiglia……rispettano</a:t>
            </a:r>
            <a:r>
              <a:rPr lang="it-IT" sz="3200" dirty="0" smtClean="0"/>
              <a:t> la vita e considerano il morire un processo naturale.</a:t>
            </a:r>
          </a:p>
          <a:p>
            <a:endParaRPr lang="it-IT" sz="3200" dirty="0" smtClean="0"/>
          </a:p>
          <a:p>
            <a:r>
              <a:rPr lang="it-IT" sz="3200" dirty="0" smtClean="0"/>
              <a:t>Il loro scopo non è quello di accelerare o differire la morte, ma quello di preservare la migliore </a:t>
            </a:r>
            <a:r>
              <a:rPr lang="it-IT" sz="3200" b="1" dirty="0" smtClean="0">
                <a:solidFill>
                  <a:srgbClr val="FFFF00"/>
                </a:solidFill>
              </a:rPr>
              <a:t>qualità di vita possibile fino alla fine.</a:t>
            </a:r>
          </a:p>
          <a:p>
            <a:endParaRPr lang="it-IT" dirty="0" smtClean="0"/>
          </a:p>
          <a:p>
            <a:pPr lvl="8">
              <a:buNone/>
            </a:pPr>
            <a:endParaRPr lang="en-US" sz="1400" dirty="0" smtClean="0"/>
          </a:p>
          <a:p>
            <a:pPr lvl="8">
              <a:buNone/>
            </a:pPr>
            <a:r>
              <a:rPr lang="en-US" sz="1400" dirty="0" smtClean="0"/>
              <a:t>			(European Association for Palliative Care – EAPC)</a:t>
            </a:r>
            <a:endParaRPr lang="it-IT" sz="1400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567A-21F1-4C70-866C-2DD84107BA29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91512" cy="1676400"/>
          </a:xfrm>
        </p:spPr>
        <p:txBody>
          <a:bodyPr/>
          <a:lstStyle/>
          <a:p>
            <a:pPr algn="ctr"/>
            <a:r>
              <a:rPr lang="it-IT" dirty="0" smtClean="0"/>
              <a:t>Il </a:t>
            </a:r>
            <a:r>
              <a:rPr lang="it-IT" dirty="0" err="1" smtClean="0"/>
              <a:t>Caregiver</a:t>
            </a:r>
            <a:r>
              <a:rPr lang="it-IT" dirty="0" smtClean="0"/>
              <a:t> : una sfida </a:t>
            </a:r>
            <a:r>
              <a:rPr lang="it-IT" dirty="0" err="1" smtClean="0"/>
              <a:t>biopsicosociale</a:t>
            </a:r>
            <a:endParaRPr lang="it-IT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556792"/>
            <a:ext cx="8050212" cy="5140325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None/>
            </a:pPr>
            <a:endParaRPr lang="it-IT" b="1" dirty="0" smtClean="0"/>
          </a:p>
          <a:p>
            <a:pPr marL="0" indent="0">
              <a:lnSpc>
                <a:spcPct val="80000"/>
              </a:lnSpc>
            </a:pPr>
            <a:endParaRPr lang="it-IT" sz="2400" b="1" dirty="0">
              <a:solidFill>
                <a:srgbClr val="FFFF00"/>
              </a:solidFill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it-IT" sz="2400" dirty="0"/>
              <a:t>Il </a:t>
            </a:r>
            <a:r>
              <a:rPr lang="it-IT" sz="2400" dirty="0" err="1"/>
              <a:t>C</a:t>
            </a:r>
            <a:r>
              <a:rPr lang="it-IT" sz="2400" dirty="0" err="1" smtClean="0"/>
              <a:t>aregiver</a:t>
            </a:r>
            <a:r>
              <a:rPr lang="it-IT" sz="2400" dirty="0" smtClean="0"/>
              <a:t> </a:t>
            </a:r>
            <a:r>
              <a:rPr lang="it-IT" sz="2400" dirty="0"/>
              <a:t>del malato oncologico si troverà, spesso, ad affrontare una sfida che lo coinvolgerà secondo tutte le dimensioni dell’unicità dell’essere umano:</a:t>
            </a:r>
          </a:p>
          <a:p>
            <a:pPr marL="0" indent="0">
              <a:lnSpc>
                <a:spcPct val="80000"/>
              </a:lnSpc>
              <a:buFontTx/>
              <a:buNone/>
            </a:pPr>
            <a:endParaRPr lang="it-IT" sz="2400" dirty="0">
              <a:solidFill>
                <a:schemeClr val="hlink"/>
              </a:solidFill>
            </a:endParaRPr>
          </a:p>
          <a:p>
            <a:pPr marL="0" indent="0">
              <a:lnSpc>
                <a:spcPct val="80000"/>
              </a:lnSpc>
            </a:pPr>
            <a:r>
              <a:rPr lang="it-IT" sz="2400" dirty="0"/>
              <a:t> </a:t>
            </a:r>
            <a:r>
              <a:rPr lang="it-IT" sz="2400" dirty="0" smtClean="0"/>
              <a:t>Lavorativo / finanziaria</a:t>
            </a:r>
          </a:p>
          <a:p>
            <a:pPr marL="0" indent="0">
              <a:lnSpc>
                <a:spcPct val="80000"/>
              </a:lnSpc>
            </a:pPr>
            <a:r>
              <a:rPr lang="it-IT" sz="2400" dirty="0" smtClean="0"/>
              <a:t> Psicologica</a:t>
            </a:r>
          </a:p>
          <a:p>
            <a:pPr marL="0" indent="0">
              <a:lnSpc>
                <a:spcPct val="80000"/>
              </a:lnSpc>
            </a:pPr>
            <a:r>
              <a:rPr lang="it-IT" sz="2400" dirty="0" smtClean="0"/>
              <a:t> Fisica</a:t>
            </a:r>
            <a:endParaRPr lang="it-IT" sz="2400" dirty="0"/>
          </a:p>
          <a:p>
            <a:pPr marL="0" indent="0">
              <a:lnSpc>
                <a:spcPct val="80000"/>
              </a:lnSpc>
            </a:pPr>
            <a:r>
              <a:rPr lang="it-IT" sz="2400" dirty="0"/>
              <a:t> Spirituale</a:t>
            </a:r>
          </a:p>
          <a:p>
            <a:pPr marL="0" indent="0">
              <a:lnSpc>
                <a:spcPct val="80000"/>
              </a:lnSpc>
            </a:pPr>
            <a:r>
              <a:rPr lang="it-IT" sz="2400" dirty="0"/>
              <a:t> </a:t>
            </a:r>
            <a:r>
              <a:rPr lang="it-IT" sz="2400" dirty="0">
                <a:effectLst/>
              </a:rPr>
              <a:t>Relazionale</a:t>
            </a:r>
          </a:p>
          <a:p>
            <a:pPr marL="0" indent="0">
              <a:lnSpc>
                <a:spcPct val="80000"/>
              </a:lnSpc>
              <a:buFontTx/>
              <a:buChar char="-"/>
            </a:pPr>
            <a:endParaRPr lang="it-IT" dirty="0">
              <a:effectLst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endParaRPr lang="it-IT" dirty="0"/>
          </a:p>
          <a:p>
            <a:pPr marL="0" indent="0">
              <a:lnSpc>
                <a:spcPct val="80000"/>
              </a:lnSpc>
              <a:buFontTx/>
              <a:buNone/>
            </a:pPr>
            <a:endParaRPr lang="it-IT" dirty="0"/>
          </a:p>
          <a:p>
            <a:pPr marL="0" indent="0">
              <a:lnSpc>
                <a:spcPct val="80000"/>
              </a:lnSpc>
            </a:pPr>
            <a:endParaRPr lang="it-IT" dirty="0"/>
          </a:p>
          <a:p>
            <a:pPr marL="0" indent="0">
              <a:lnSpc>
                <a:spcPct val="80000"/>
              </a:lnSpc>
            </a:pPr>
            <a:endParaRPr lang="it-IT" sz="600" dirty="0"/>
          </a:p>
          <a:p>
            <a:pPr marL="0" indent="0">
              <a:lnSpc>
                <a:spcPct val="80000"/>
              </a:lnSpc>
              <a:buFontTx/>
              <a:buNone/>
            </a:pPr>
            <a:endParaRPr lang="it-IT" sz="600" dirty="0"/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it-IT" sz="400" dirty="0"/>
              <a:t>          </a:t>
            </a:r>
          </a:p>
          <a:p>
            <a:pPr marL="0" indent="0">
              <a:lnSpc>
                <a:spcPct val="80000"/>
              </a:lnSpc>
              <a:buFontTx/>
              <a:buNone/>
            </a:pPr>
            <a:endParaRPr lang="it-IT" sz="500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4EF5B-EFD4-4749-B10D-3904AE6FEFE1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38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Sfera lavorativa /finanziaria Costi Indiretti</a:t>
            </a:r>
            <a:endParaRPr lang="it-IT" dirty="0"/>
          </a:p>
        </p:txBody>
      </p:sp>
      <p:graphicFrame>
        <p:nvGraphicFramePr>
          <p:cNvPr id="6" name="Segnaposto grafico 5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2A5889-3907-4677-A0EE-8E51F78FCA90}" type="datetime1">
              <a:rPr lang="it-IT" smtClean="0"/>
              <a:pPr>
                <a:defRPr/>
              </a:pPr>
              <a:t>09/03/2012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dirty="0" smtClean="0"/>
              <a:t>Azienda </a:t>
            </a:r>
            <a:r>
              <a:rPr lang="it-IT" dirty="0" err="1" smtClean="0"/>
              <a:t>Ospedalie</a:t>
            </a:r>
            <a:r>
              <a:rPr lang="it-IT" dirty="0" smtClean="0"/>
              <a:t> “G. </a:t>
            </a:r>
            <a:r>
              <a:rPr lang="it-IT" dirty="0" err="1" smtClean="0"/>
              <a:t>Salvini</a:t>
            </a:r>
            <a:r>
              <a:rPr lang="it-IT" dirty="0" smtClean="0"/>
              <a:t>”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7308304" y="630932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OICP 2004</a:t>
            </a:r>
            <a:endParaRPr lang="it-IT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Sfera lavorativa/finanziaria  Costi Diretti</a:t>
            </a:r>
            <a:endParaRPr lang="it-IT" dirty="0"/>
          </a:p>
        </p:txBody>
      </p:sp>
      <p:graphicFrame>
        <p:nvGraphicFramePr>
          <p:cNvPr id="6" name="Segnaposto grafico 5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99487D-BC33-4F93-ACAE-8480BD3B52C1}" type="datetime1">
              <a:rPr lang="it-IT" smtClean="0"/>
              <a:pPr>
                <a:defRPr/>
              </a:pPr>
              <a:t>09/03/2012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dirty="0" smtClean="0"/>
              <a:t>Azienda Ospedaliera “G. </a:t>
            </a:r>
            <a:r>
              <a:rPr lang="it-IT" dirty="0" err="1" smtClean="0"/>
              <a:t>Salvini</a:t>
            </a:r>
            <a:r>
              <a:rPr lang="it-IT" dirty="0" smtClean="0"/>
              <a:t>”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7020272" y="630932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OICP 2004</a:t>
            </a:r>
            <a:endParaRPr lang="it-IT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868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4700" dirty="0" smtClean="0"/>
              <a:t> Sfera lavorativa/finanziaria </a:t>
            </a:r>
            <a:r>
              <a:rPr lang="it-IT" sz="3600" dirty="0" smtClean="0"/>
              <a:t/>
            </a:r>
            <a:br>
              <a:rPr lang="it-IT" sz="3600" dirty="0" smtClean="0"/>
            </a:br>
            <a:r>
              <a:rPr lang="it-IT" sz="3600" dirty="0" smtClean="0"/>
              <a:t/>
            </a:r>
            <a:br>
              <a:rPr lang="it-IT" sz="3600" dirty="0" smtClean="0"/>
            </a:br>
            <a:endParaRPr lang="it-IT" sz="2000" b="1" i="1" dirty="0" smtClean="0"/>
          </a:p>
        </p:txBody>
      </p:sp>
      <p:graphicFrame>
        <p:nvGraphicFramePr>
          <p:cNvPr id="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238424" y="1463576"/>
          <a:ext cx="5989638" cy="4367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asellaDiTesto 3"/>
          <p:cNvSpPr txBox="1"/>
          <p:nvPr/>
        </p:nvSpPr>
        <p:spPr>
          <a:xfrm>
            <a:off x="6300192" y="6237312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Fonte </a:t>
            </a:r>
            <a:r>
              <a:rPr lang="it-IT" sz="1200" dirty="0" err="1" smtClean="0"/>
              <a:t>censis</a:t>
            </a:r>
            <a:r>
              <a:rPr lang="it-IT" sz="1200" dirty="0" smtClean="0"/>
              <a:t> 1999</a:t>
            </a:r>
            <a:endParaRPr lang="it-IT" sz="1200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dirty="0" smtClean="0"/>
              <a:t>Sfera lavorativa/finanziaria</a:t>
            </a: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755576" y="1988840"/>
            <a:ext cx="734481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it-IT" sz="3200" dirty="0" smtClean="0"/>
              <a:t>Si può cogliere quanto sia fondamentale il ruolo del </a:t>
            </a:r>
            <a:r>
              <a:rPr lang="it-IT" sz="3200" b="1" i="1" dirty="0" err="1" smtClean="0">
                <a:solidFill>
                  <a:srgbClr val="FFFF00"/>
                </a:solidFill>
              </a:rPr>
              <a:t>Caregiver</a:t>
            </a:r>
            <a:r>
              <a:rPr lang="it-IT" sz="3200" dirty="0" smtClean="0">
                <a:solidFill>
                  <a:srgbClr val="FFFF00"/>
                </a:solidFill>
              </a:rPr>
              <a:t> </a:t>
            </a:r>
            <a:r>
              <a:rPr lang="it-IT" sz="3200" dirty="0" smtClean="0"/>
              <a:t>familiare e quanto elevati possano essere i costi sociali  del </a:t>
            </a:r>
            <a:r>
              <a:rPr lang="it-IT" sz="3200" b="1" i="1" dirty="0" err="1" smtClean="0">
                <a:solidFill>
                  <a:srgbClr val="FFFF00"/>
                </a:solidFill>
              </a:rPr>
              <a:t>Caregiving</a:t>
            </a:r>
            <a:r>
              <a:rPr lang="it-IT" sz="3200" i="1" dirty="0" smtClean="0">
                <a:solidFill>
                  <a:srgbClr val="FFFF00"/>
                </a:solidFill>
              </a:rPr>
              <a:t>.</a:t>
            </a:r>
            <a:endParaRPr lang="it-IT" sz="3200" i="1" dirty="0" smtClean="0">
              <a:solidFill>
                <a:srgbClr val="00B0F0"/>
              </a:solidFill>
            </a:endParaRPr>
          </a:p>
          <a:p>
            <a:pPr algn="ctr">
              <a:buNone/>
            </a:pPr>
            <a:endParaRPr lang="it-IT" sz="3200" i="1" dirty="0" smtClean="0">
              <a:solidFill>
                <a:srgbClr val="00B0F0"/>
              </a:solidFill>
            </a:endParaRPr>
          </a:p>
          <a:p>
            <a:pPr algn="ctr">
              <a:buNone/>
            </a:pPr>
            <a:endParaRPr lang="it-IT" i="1" dirty="0" smtClean="0">
              <a:solidFill>
                <a:srgbClr val="00B0F0"/>
              </a:solidFill>
            </a:endParaRPr>
          </a:p>
          <a:p>
            <a:pPr algn="ctr">
              <a:buNone/>
            </a:pPr>
            <a:endParaRPr lang="it-IT" i="1" dirty="0" smtClean="0">
              <a:solidFill>
                <a:srgbClr val="00B0F0"/>
              </a:solidFill>
            </a:endParaRPr>
          </a:p>
          <a:p>
            <a:pPr algn="ctr">
              <a:buNone/>
            </a:pPr>
            <a:endParaRPr lang="it-IT" i="1" dirty="0" smtClean="0">
              <a:solidFill>
                <a:srgbClr val="00B0F0"/>
              </a:solidFill>
            </a:endParaRPr>
          </a:p>
          <a:p>
            <a:pPr algn="ctr">
              <a:buNone/>
            </a:pPr>
            <a:endParaRPr lang="it-IT" i="1" dirty="0" smtClean="0">
              <a:solidFill>
                <a:srgbClr val="00B0F0"/>
              </a:solidFill>
            </a:endParaRPr>
          </a:p>
          <a:p>
            <a:pPr algn="ctr">
              <a:buNone/>
            </a:pPr>
            <a:endParaRPr lang="it-IT" i="1" dirty="0" smtClean="0">
              <a:solidFill>
                <a:srgbClr val="00B0F0"/>
              </a:solidFill>
            </a:endParaRPr>
          </a:p>
          <a:p>
            <a:pPr algn="ctr">
              <a:buNone/>
            </a:pPr>
            <a:endParaRPr lang="it-IT" dirty="0">
              <a:solidFill>
                <a:srgbClr val="00B0F0"/>
              </a:solidFill>
            </a:endParaRP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2647-E87C-4B20-8D73-A1947875D63E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Sfera psicologica</a:t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  <a:spcBef>
                <a:spcPct val="40000"/>
              </a:spcBef>
            </a:pPr>
            <a:r>
              <a:rPr lang="it-IT" sz="2800" dirty="0" smtClean="0"/>
              <a:t>Giocano un ruolo psicologicamente decisivo: </a:t>
            </a:r>
          </a:p>
          <a:p>
            <a:pPr marL="792163" lvl="1" indent="-334963">
              <a:lnSpc>
                <a:spcPct val="110000"/>
              </a:lnSpc>
              <a:spcBef>
                <a:spcPct val="40000"/>
              </a:spcBef>
            </a:pPr>
            <a:r>
              <a:rPr lang="it-IT" sz="2800" dirty="0" smtClean="0"/>
              <a:t>non solo di sostegno e di aiuto nel quotidiano ma esercitano un ruolo che potremmo definire di “</a:t>
            </a:r>
            <a:r>
              <a:rPr lang="it-IT" sz="2800" b="1" dirty="0" smtClean="0">
                <a:solidFill>
                  <a:srgbClr val="FFFF00"/>
                </a:solidFill>
              </a:rPr>
              <a:t>ancoraggio alla vita</a:t>
            </a:r>
            <a:r>
              <a:rPr lang="it-IT" sz="2800" b="1" dirty="0" smtClean="0"/>
              <a:t>”</a:t>
            </a:r>
            <a:r>
              <a:rPr lang="it-IT" sz="2800" dirty="0" smtClean="0"/>
              <a:t>, di legame con il “dovere” di lottare e di farcela</a:t>
            </a:r>
          </a:p>
          <a:p>
            <a:pPr marL="792163" lvl="1" indent="-334963" algn="just">
              <a:lnSpc>
                <a:spcPct val="110000"/>
              </a:lnSpc>
              <a:spcBef>
                <a:spcPct val="80000"/>
              </a:spcBef>
              <a:buNone/>
            </a:pPr>
            <a:endParaRPr lang="it-IT" sz="1800" dirty="0" smtClean="0">
              <a:solidFill>
                <a:srgbClr val="CC0000"/>
              </a:solidFill>
            </a:endParaRPr>
          </a:p>
          <a:p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64EE-5D1F-437C-875D-DD165EF7DAD0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Sfera spirituale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Il </a:t>
            </a:r>
            <a:r>
              <a:rPr lang="it-IT" dirty="0" err="1" smtClean="0"/>
              <a:t>Caregiver</a:t>
            </a:r>
            <a:r>
              <a:rPr lang="it-IT" dirty="0" smtClean="0"/>
              <a:t> si trova quindi non solo affaticato da un importante carico assistenziale, ma anche gravato dalla esigenza di avviare il percorso anticipatorio di </a:t>
            </a:r>
            <a:r>
              <a:rPr lang="it-IT" dirty="0" smtClean="0">
                <a:solidFill>
                  <a:srgbClr val="FFFF00"/>
                </a:solidFill>
              </a:rPr>
              <a:t>elaborazione del lutto</a:t>
            </a:r>
            <a:r>
              <a:rPr lang="it-IT" dirty="0" smtClean="0"/>
              <a:t>.</a:t>
            </a: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216024" y="5949280"/>
            <a:ext cx="8927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dirty="0" smtClean="0">
                <a:latin typeface="Helvetica" pitchFamily="34" charset="0"/>
                <a:cs typeface="Helvetica" pitchFamily="34" charset="0"/>
              </a:rPr>
              <a:t>Grimaldi V, </a:t>
            </a:r>
            <a:r>
              <a:rPr lang="it-IT" sz="1400" dirty="0" err="1" smtClean="0">
                <a:latin typeface="Helvetica" pitchFamily="34" charset="0"/>
                <a:cs typeface="Helvetica" pitchFamily="34" charset="0"/>
              </a:rPr>
              <a:t>Fabbrini</a:t>
            </a:r>
            <a:r>
              <a:rPr lang="it-IT" sz="1400" dirty="0" smtClean="0">
                <a:latin typeface="Helvetica" pitchFamily="34" charset="0"/>
                <a:cs typeface="Helvetica" pitchFamily="34" charset="0"/>
              </a:rPr>
              <a:t> F. Proposta di uno strumento per misurare il carico assistenziale del </a:t>
            </a:r>
            <a:r>
              <a:rPr lang="it-IT" sz="1400" dirty="0" err="1" smtClean="0">
                <a:latin typeface="Helvetica" pitchFamily="34" charset="0"/>
                <a:cs typeface="Helvetica" pitchFamily="34" charset="0"/>
              </a:rPr>
              <a:t>caregiver</a:t>
            </a:r>
            <a:r>
              <a:rPr lang="it-IT" sz="1400" dirty="0" smtClean="0">
                <a:latin typeface="Helvetica" pitchFamily="34" charset="0"/>
                <a:cs typeface="Helvetica" pitchFamily="34" charset="0"/>
              </a:rPr>
              <a:t> di un paziente oncologico in fase terminale a domicilio. La Rivista Italiana di Cure Palliative 2007;</a:t>
            </a:r>
          </a:p>
          <a:p>
            <a:r>
              <a:rPr lang="it-IT" sz="1400" dirty="0" smtClean="0">
                <a:latin typeface="Helvetica" pitchFamily="34" charset="0"/>
                <a:cs typeface="Helvetica" pitchFamily="34" charset="0"/>
              </a:rPr>
              <a:t>1: 51-8.</a:t>
            </a:r>
            <a:endParaRPr lang="it-IT" sz="140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A8C14-7FF4-4BC0-8FDE-DB8BBAE1425C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Sfera fisica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2032"/>
          </a:xfrm>
        </p:spPr>
        <p:txBody>
          <a:bodyPr>
            <a:normAutofit fontScale="85000" lnSpcReduction="20000"/>
          </a:bodyPr>
          <a:lstStyle/>
          <a:p>
            <a:r>
              <a:rPr lang="it-IT" dirty="0" smtClean="0"/>
              <a:t>La comunicazione della diagnosi ingenera nel </a:t>
            </a:r>
            <a:r>
              <a:rPr lang="it-IT" dirty="0" err="1" smtClean="0"/>
              <a:t>Caregiver</a:t>
            </a:r>
            <a:r>
              <a:rPr lang="it-IT" dirty="0" smtClean="0"/>
              <a:t> una reazione analoga a quella vissuta dal paziente:</a:t>
            </a:r>
          </a:p>
          <a:p>
            <a:endParaRPr lang="it-IT" dirty="0" smtClean="0"/>
          </a:p>
          <a:p>
            <a:r>
              <a:rPr lang="it-IT" dirty="0" smtClean="0"/>
              <a:t> </a:t>
            </a:r>
            <a:r>
              <a:rPr lang="it-IT" b="1" dirty="0" smtClean="0">
                <a:solidFill>
                  <a:srgbClr val="FFFF00"/>
                </a:solidFill>
              </a:rPr>
              <a:t>Fase di Shock/Incredulità </a:t>
            </a:r>
            <a:endParaRPr lang="it-IT" dirty="0" smtClean="0"/>
          </a:p>
          <a:p>
            <a:r>
              <a:rPr lang="it-IT" b="1" dirty="0" smtClean="0">
                <a:solidFill>
                  <a:srgbClr val="FFFF00"/>
                </a:solidFill>
              </a:rPr>
              <a:t> Fase di Negazione </a:t>
            </a:r>
          </a:p>
          <a:p>
            <a:r>
              <a:rPr lang="it-IT" b="1" dirty="0" smtClean="0">
                <a:solidFill>
                  <a:srgbClr val="FFFF00"/>
                </a:solidFill>
              </a:rPr>
              <a:t> Fase di  Razionalizzazione  </a:t>
            </a:r>
          </a:p>
          <a:p>
            <a:pPr>
              <a:buNone/>
            </a:pPr>
            <a:r>
              <a:rPr lang="it-IT" dirty="0" smtClean="0"/>
              <a:t>(supporto nella ricerca dei percorsi terapeutici ritenuti più adatti: atteggiamento attivista)</a:t>
            </a:r>
          </a:p>
          <a:p>
            <a:endParaRPr lang="it-IT" sz="1500" dirty="0" smtClean="0">
              <a:latin typeface="Helvetica" pitchFamily="34" charset="0"/>
              <a:cs typeface="Helvetica" pitchFamily="34" charset="0"/>
            </a:endParaRPr>
          </a:p>
          <a:p>
            <a:endParaRPr lang="it-IT" sz="1500" dirty="0" smtClean="0">
              <a:latin typeface="Helvetica" pitchFamily="34" charset="0"/>
              <a:cs typeface="Helvetica" pitchFamily="34" charset="0"/>
            </a:endParaRPr>
          </a:p>
          <a:p>
            <a:endParaRPr lang="it-IT" sz="1500" dirty="0" smtClean="0">
              <a:latin typeface="Helvetica" pitchFamily="34" charset="0"/>
              <a:cs typeface="Helvetica" pitchFamily="34" charset="0"/>
            </a:endParaRPr>
          </a:p>
          <a:p>
            <a:endParaRPr lang="it-IT" sz="1500" dirty="0" smtClean="0">
              <a:latin typeface="Helvetica" pitchFamily="34" charset="0"/>
              <a:cs typeface="Helvetica" pitchFamily="34" charset="0"/>
            </a:endParaRPr>
          </a:p>
          <a:p>
            <a:endParaRPr lang="it-IT" sz="1500" dirty="0" smtClean="0">
              <a:latin typeface="Helvetica" pitchFamily="34" charset="0"/>
              <a:cs typeface="Helvetica" pitchFamily="34" charset="0"/>
            </a:endParaRPr>
          </a:p>
          <a:p>
            <a:pPr>
              <a:buNone/>
            </a:pPr>
            <a:endParaRPr lang="it-IT" sz="1500" dirty="0" smtClean="0">
              <a:cs typeface="Helvetica" pitchFamily="34" charset="0"/>
            </a:endParaRPr>
          </a:p>
          <a:p>
            <a:pPr>
              <a:buNone/>
            </a:pPr>
            <a:r>
              <a:rPr lang="it-IT" sz="1500" dirty="0" smtClean="0">
                <a:cs typeface="Helvetica" pitchFamily="34" charset="0"/>
              </a:rPr>
              <a:t>Siri I, Badino E, Torta R. La famiglia del paziente. In: Torta R, Mussa A. </a:t>
            </a:r>
            <a:r>
              <a:rPr lang="it-IT" sz="1500" dirty="0" err="1" smtClean="0">
                <a:cs typeface="Helvetica" pitchFamily="34" charset="0"/>
              </a:rPr>
              <a:t>Psiconcologia</a:t>
            </a:r>
            <a:r>
              <a:rPr lang="it-IT" sz="1500" dirty="0" smtClean="0">
                <a:cs typeface="Helvetica" pitchFamily="34" charset="0"/>
              </a:rPr>
              <a:t>. Torino: Centro Scientifico Editore, 2007.</a:t>
            </a:r>
          </a:p>
          <a:p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7F8DA-0C9E-4B33-89DB-8CA710E146C4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Sfera fisica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572000"/>
          </a:xfrm>
        </p:spPr>
        <p:txBody>
          <a:bodyPr>
            <a:normAutofit fontScale="77500" lnSpcReduction="20000"/>
          </a:bodyPr>
          <a:lstStyle/>
          <a:p>
            <a:r>
              <a:rPr lang="it-IT" dirty="0" smtClean="0"/>
              <a:t>In un’indagine condotta su un campione nazionale di 1.000 cittadini è emerso che coloro che hanno avuto un’esperienza diretta o indiretta del cancro (pazienti e familiari), riferiscono come reazioni emotive più diffuse:</a:t>
            </a:r>
          </a:p>
          <a:p>
            <a:endParaRPr lang="it-IT" dirty="0" smtClean="0"/>
          </a:p>
          <a:p>
            <a:r>
              <a:rPr lang="it-IT" dirty="0" smtClean="0"/>
              <a:t>paura (37,8%) </a:t>
            </a:r>
          </a:p>
          <a:p>
            <a:r>
              <a:rPr lang="it-IT" dirty="0" smtClean="0"/>
              <a:t>voglia di reagire (35,8%) </a:t>
            </a:r>
          </a:p>
          <a:p>
            <a:r>
              <a:rPr lang="it-IT" dirty="0" smtClean="0"/>
              <a:t>depressione (21,5%) </a:t>
            </a:r>
          </a:p>
          <a:p>
            <a:r>
              <a:rPr lang="it-IT" dirty="0" smtClean="0"/>
              <a:t>impotenza (16,6%)</a:t>
            </a:r>
          </a:p>
          <a:p>
            <a:r>
              <a:rPr lang="it-IT" dirty="0" smtClean="0"/>
              <a:t>rabbia (21,5%)</a:t>
            </a:r>
          </a:p>
          <a:p>
            <a:r>
              <a:rPr lang="it-IT" dirty="0" smtClean="0"/>
              <a:t>rassegnazione(12,6%) </a:t>
            </a:r>
          </a:p>
          <a:p>
            <a:r>
              <a:rPr lang="it-IT" dirty="0" smtClean="0"/>
              <a:t>sfiducia (8%)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11FD1-295E-4A71-A71F-1B046A2420C9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Sfera fisica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it-IT" i="1" dirty="0" smtClean="0"/>
              <a:t>    Lo </a:t>
            </a:r>
            <a:r>
              <a:rPr lang="it-IT" dirty="0" smtClean="0"/>
              <a:t>stress legato al </a:t>
            </a:r>
            <a:r>
              <a:rPr lang="it-IT" i="1" dirty="0" err="1" smtClean="0"/>
              <a:t>Caregiving</a:t>
            </a:r>
            <a:r>
              <a:rPr lang="it-IT" i="1" dirty="0" smtClean="0"/>
              <a:t> ha ripercussioni sulla salute </a:t>
            </a:r>
            <a:r>
              <a:rPr lang="it-IT" dirty="0" smtClean="0"/>
              <a:t>fisica; in fase di remissione infatti sembra essere la sfera fisica quella più colpita, circa la metà dei </a:t>
            </a:r>
            <a:r>
              <a:rPr lang="it-IT" i="1" dirty="0" smtClean="0"/>
              <a:t>familiari </a:t>
            </a:r>
            <a:r>
              <a:rPr lang="it-IT" i="1" dirty="0" err="1" smtClean="0"/>
              <a:t>Caregiver</a:t>
            </a:r>
            <a:r>
              <a:rPr lang="it-IT" i="1" dirty="0" smtClean="0"/>
              <a:t> </a:t>
            </a:r>
            <a:r>
              <a:rPr lang="it-IT" dirty="0" smtClean="0"/>
              <a:t>esaminati a 3 anni e mezzo dalla diagnosi riportano:</a:t>
            </a:r>
          </a:p>
          <a:p>
            <a:pPr>
              <a:buNone/>
            </a:pPr>
            <a:endParaRPr lang="it-IT" dirty="0" smtClean="0"/>
          </a:p>
          <a:p>
            <a:r>
              <a:rPr lang="it-IT" b="1" dirty="0" smtClean="0">
                <a:solidFill>
                  <a:srgbClr val="FFFF00"/>
                </a:solidFill>
              </a:rPr>
              <a:t>Disturbi cardiaci</a:t>
            </a:r>
          </a:p>
          <a:p>
            <a:r>
              <a:rPr lang="it-IT" b="1" dirty="0" smtClean="0">
                <a:solidFill>
                  <a:srgbClr val="FFFF00"/>
                </a:solidFill>
              </a:rPr>
              <a:t>Ipertensione arteriosa</a:t>
            </a:r>
          </a:p>
          <a:p>
            <a:r>
              <a:rPr lang="it-IT" b="1" dirty="0" smtClean="0">
                <a:solidFill>
                  <a:srgbClr val="FFFF00"/>
                </a:solidFill>
              </a:rPr>
              <a:t>Artrite</a:t>
            </a:r>
          </a:p>
          <a:p>
            <a:r>
              <a:rPr lang="it-IT" b="1" dirty="0" smtClean="0">
                <a:solidFill>
                  <a:srgbClr val="FFFF00"/>
                </a:solidFill>
              </a:rPr>
              <a:t>Stanchezza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1400" dirty="0" smtClean="0"/>
              <a:t>    </a:t>
            </a:r>
            <a:r>
              <a:rPr lang="en-US" sz="1400" dirty="0" smtClean="0">
                <a:cs typeface="Helvetica" pitchFamily="34" charset="0"/>
              </a:rPr>
              <a:t>Kim Y., Given </a:t>
            </a:r>
            <a:r>
              <a:rPr lang="en-US" sz="1400" dirty="0" err="1" smtClean="0">
                <a:cs typeface="Helvetica" pitchFamily="34" charset="0"/>
              </a:rPr>
              <a:t>BA.Quality</a:t>
            </a:r>
            <a:r>
              <a:rPr lang="en-US" sz="1400" dirty="0" smtClean="0">
                <a:cs typeface="Helvetica" pitchFamily="34" charset="0"/>
              </a:rPr>
              <a:t> of Life of Family Caregivers of Cancer </a:t>
            </a:r>
            <a:r>
              <a:rPr lang="en-US" sz="1400" dirty="0" err="1" smtClean="0">
                <a:cs typeface="Helvetica" pitchFamily="34" charset="0"/>
              </a:rPr>
              <a:t>SurvivorsAcross</a:t>
            </a:r>
            <a:r>
              <a:rPr lang="en-US" sz="1400" dirty="0" smtClean="0">
                <a:cs typeface="Helvetica" pitchFamily="34" charset="0"/>
              </a:rPr>
              <a:t> the Trajectory of the Illness</a:t>
            </a:r>
            <a:r>
              <a:rPr lang="en-US" sz="1400" i="1" dirty="0" smtClean="0">
                <a:cs typeface="Helvetica" pitchFamily="34" charset="0"/>
              </a:rPr>
              <a:t>. Cancer. 2008 Jun 1;</a:t>
            </a:r>
            <a:r>
              <a:rPr lang="it-IT" sz="1400" dirty="0" smtClean="0">
                <a:cs typeface="Helvetica" pitchFamily="34" charset="0"/>
              </a:rPr>
              <a:t>112(11 </a:t>
            </a:r>
            <a:r>
              <a:rPr lang="it-IT" sz="1400" dirty="0" err="1" smtClean="0">
                <a:cs typeface="Helvetica" pitchFamily="34" charset="0"/>
              </a:rPr>
              <a:t>Suppl</a:t>
            </a:r>
            <a:r>
              <a:rPr lang="it-IT" sz="1400" dirty="0" smtClean="0">
                <a:cs typeface="Helvetica" pitchFamily="34" charset="0"/>
              </a:rPr>
              <a:t>): 2556-68.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5B174-60A8-4B3D-9C6E-F04FF0E482DD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anestetico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260350"/>
            <a:ext cx="4640262" cy="6264275"/>
          </a:xfrm>
        </p:spPr>
      </p:pic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420813" y="1268413"/>
            <a:ext cx="2214562" cy="936625"/>
          </a:xfrm>
          <a:prstGeom prst="rect">
            <a:avLst/>
          </a:prstGeom>
          <a:solidFill>
            <a:srgbClr val="F2EC00"/>
          </a:solidFill>
          <a:ln w="762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8677" name="WordArt 5"/>
          <p:cNvSpPr>
            <a:spLocks noChangeArrowheads="1" noChangeShapeType="1" noTextEdit="1"/>
          </p:cNvSpPr>
          <p:nvPr/>
        </p:nvSpPr>
        <p:spPr bwMode="auto">
          <a:xfrm>
            <a:off x="1476375" y="1268413"/>
            <a:ext cx="2087563" cy="938212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r>
              <a:rPr lang="it-IT" sz="2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Comic Sans MS"/>
              </a:rPr>
              <a:t>Chemio - NPT</a:t>
            </a:r>
          </a:p>
          <a:p>
            <a:r>
              <a:rPr lang="it-IT" sz="2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Comic Sans MS"/>
              </a:rPr>
              <a:t>Diuretico</a:t>
            </a:r>
          </a:p>
          <a:p>
            <a:r>
              <a:rPr lang="it-IT" sz="2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Comic Sans MS"/>
              </a:rPr>
              <a:t>Antibiotico</a:t>
            </a:r>
          </a:p>
        </p:txBody>
      </p:sp>
      <p:pic>
        <p:nvPicPr>
          <p:cNvPr id="153607" name="Picture 7" descr="firm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5589588"/>
            <a:ext cx="11699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1" name="AutoShape 9"/>
          <p:cNvSpPr>
            <a:spLocks noChangeArrowheads="1"/>
          </p:cNvSpPr>
          <p:nvPr/>
        </p:nvSpPr>
        <p:spPr bwMode="auto">
          <a:xfrm rot="10800000" flipV="1">
            <a:off x="4140200" y="1628775"/>
            <a:ext cx="4859338" cy="1295400"/>
          </a:xfrm>
          <a:prstGeom prst="wedgeEllipseCallout">
            <a:avLst>
              <a:gd name="adj1" fmla="val -48468"/>
              <a:gd name="adj2" fmla="val 6850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5000"/>
              </a:lnSpc>
            </a:pPr>
            <a:r>
              <a:rPr lang="it-IT" sz="2000">
                <a:solidFill>
                  <a:srgbClr val="000000"/>
                </a:solidFill>
                <a:latin typeface="Comic Sans MS" pitchFamily="66" charset="0"/>
              </a:rPr>
              <a:t>… per suo marito, abbiamo preferito la terapia meno invasiva…</a:t>
            </a:r>
            <a:endParaRPr lang="it-IT" sz="3100">
              <a:solidFill>
                <a:srgbClr val="000000"/>
              </a:solidFill>
              <a:latin typeface="Tempus Sans ITC" pitchFamily="82" charset="0"/>
            </a:endParaRP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5435600" y="5805488"/>
            <a:ext cx="187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800" b="0" dirty="0">
                <a:solidFill>
                  <a:srgbClr val="000000"/>
                </a:solidFill>
                <a:latin typeface="Comic Sans MS" pitchFamily="66" charset="0"/>
              </a:rPr>
              <a:t>da “Coco”</a:t>
            </a:r>
          </a:p>
          <a:p>
            <a:r>
              <a:rPr lang="it-IT" sz="1800" b="0" dirty="0">
                <a:solidFill>
                  <a:srgbClr val="000000"/>
                </a:solidFill>
                <a:latin typeface="Comic Sans MS" pitchFamily="66" charset="0"/>
              </a:rPr>
              <a:t>(modificato)</a:t>
            </a:r>
            <a:endParaRPr lang="it-IT" sz="2000" b="0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28683" name="AutoShape 11"/>
          <p:cNvSpPr>
            <a:spLocks noChangeArrowheads="1"/>
          </p:cNvSpPr>
          <p:nvPr/>
        </p:nvSpPr>
        <p:spPr bwMode="auto">
          <a:xfrm rot="21584161" flipV="1">
            <a:off x="5502275" y="3570288"/>
            <a:ext cx="3641725" cy="1511300"/>
          </a:xfrm>
          <a:prstGeom prst="cloudCallout">
            <a:avLst>
              <a:gd name="adj1" fmla="val -63324"/>
              <a:gd name="adj2" fmla="val 22769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rot="10800000"/>
          <a:lstStyle/>
          <a:p>
            <a:pPr>
              <a:lnSpc>
                <a:spcPct val="80000"/>
              </a:lnSpc>
            </a:pPr>
            <a:r>
              <a:rPr lang="it-IT" sz="2000" dirty="0">
                <a:solidFill>
                  <a:srgbClr val="000000"/>
                </a:solidFill>
                <a:latin typeface="Comic Sans MS" pitchFamily="66" charset="0"/>
              </a:rPr>
              <a:t>Veramente avevo chiesto solo un bicchiere d’acqua !!</a:t>
            </a:r>
            <a:endParaRPr lang="it-IT" sz="2000" dirty="0">
              <a:solidFill>
                <a:srgbClr val="000000"/>
              </a:solidFill>
              <a:latin typeface="Tempus Sans ITC" pitchFamily="82" charset="0"/>
            </a:endParaRPr>
          </a:p>
        </p:txBody>
      </p:sp>
      <p:sp>
        <p:nvSpPr>
          <p:cNvPr id="28684" name="Oval 12"/>
          <p:cNvSpPr>
            <a:spLocks noChangeArrowheads="1"/>
          </p:cNvSpPr>
          <p:nvPr/>
        </p:nvSpPr>
        <p:spPr bwMode="auto">
          <a:xfrm>
            <a:off x="5135563" y="3741738"/>
            <a:ext cx="215900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3" name="Segnaposto data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240507-5598-455D-A7C0-212959D1416E}" type="datetime1">
              <a:rPr lang="it-IT" smtClean="0"/>
              <a:pPr>
                <a:defRPr/>
              </a:pPr>
              <a:t>09/03/2012</a:t>
            </a:fld>
            <a:endParaRPr lang="it-IT"/>
          </a:p>
        </p:txBody>
      </p:sp>
      <p:sp>
        <p:nvSpPr>
          <p:cNvPr id="14" name="Segnaposto piè di pagina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Sfera relazionale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dirty="0" smtClean="0"/>
              <a:t>Il </a:t>
            </a:r>
            <a:r>
              <a:rPr lang="it-IT" dirty="0" err="1" smtClean="0"/>
              <a:t>Caregiver</a:t>
            </a:r>
            <a:r>
              <a:rPr lang="it-IT" dirty="0" smtClean="0"/>
              <a:t> sostiene attività di cura che richiedono </a:t>
            </a:r>
            <a:r>
              <a:rPr lang="it-IT" b="1" dirty="0" smtClean="0">
                <a:solidFill>
                  <a:srgbClr val="FFFF00"/>
                </a:solidFill>
              </a:rPr>
              <a:t>abilità di tipo infermieristico </a:t>
            </a:r>
            <a:r>
              <a:rPr lang="it-IT" dirty="0" smtClean="0"/>
              <a:t>e </a:t>
            </a:r>
            <a:r>
              <a:rPr lang="it-IT" b="1" dirty="0" smtClean="0">
                <a:solidFill>
                  <a:srgbClr val="FFFF00"/>
                </a:solidFill>
              </a:rPr>
              <a:t>psicologico</a:t>
            </a:r>
            <a:r>
              <a:rPr lang="it-IT" dirty="0" smtClean="0"/>
              <a:t> per le quali in generale non dispone di un’adeguata formazione ed è posto, contrariamente a quanto potrebbe avvenire con un intervento specialistico, in una posizione di </a:t>
            </a:r>
            <a:r>
              <a:rPr lang="it-IT" b="1" dirty="0" smtClean="0">
                <a:solidFill>
                  <a:srgbClr val="FFFF00"/>
                </a:solidFill>
              </a:rPr>
              <a:t>non sufficiente distacco emotivo</a:t>
            </a:r>
            <a:r>
              <a:rPr lang="it-IT" dirty="0" smtClean="0"/>
              <a:t>, che </a:t>
            </a:r>
            <a:r>
              <a:rPr lang="it-IT" b="1" dirty="0" smtClean="0">
                <a:solidFill>
                  <a:srgbClr val="FFFF00"/>
                </a:solidFill>
              </a:rPr>
              <a:t>facilita la conflittualità con il malato e la famiglia. </a:t>
            </a:r>
          </a:p>
          <a:p>
            <a:endParaRPr lang="it-IT" dirty="0" smtClean="0"/>
          </a:p>
          <a:p>
            <a:endParaRPr lang="it-IT" dirty="0" smtClean="0"/>
          </a:p>
          <a:p>
            <a:pPr>
              <a:buNone/>
            </a:pPr>
            <a:r>
              <a:rPr lang="it-IT" sz="1400" dirty="0" err="1" smtClean="0">
                <a:cs typeface="Helvetica" pitchFamily="34" charset="0"/>
              </a:rPr>
              <a:t>Jansma</a:t>
            </a:r>
            <a:r>
              <a:rPr lang="it-IT" sz="1400" dirty="0" smtClean="0">
                <a:cs typeface="Helvetica" pitchFamily="34" charset="0"/>
              </a:rPr>
              <a:t> FFI, </a:t>
            </a:r>
            <a:r>
              <a:rPr lang="it-IT" sz="1400" dirty="0" err="1" smtClean="0">
                <a:cs typeface="Helvetica" pitchFamily="34" charset="0"/>
              </a:rPr>
              <a:t>Schure</a:t>
            </a:r>
            <a:r>
              <a:rPr lang="it-IT" sz="1400" dirty="0" smtClean="0">
                <a:cs typeface="Helvetica" pitchFamily="34" charset="0"/>
              </a:rPr>
              <a:t> LM, </a:t>
            </a:r>
            <a:r>
              <a:rPr lang="it-IT" sz="1400" dirty="0" err="1" smtClean="0">
                <a:cs typeface="Helvetica" pitchFamily="34" charset="0"/>
              </a:rPr>
              <a:t>Meyboom</a:t>
            </a:r>
            <a:r>
              <a:rPr lang="it-IT" sz="1400" dirty="0" smtClean="0">
                <a:cs typeface="Helvetica" pitchFamily="34" charset="0"/>
              </a:rPr>
              <a:t> de </a:t>
            </a:r>
            <a:r>
              <a:rPr lang="it-IT" sz="1400" dirty="0" err="1" smtClean="0">
                <a:cs typeface="Helvetica" pitchFamily="34" charset="0"/>
              </a:rPr>
              <a:t>Jong</a:t>
            </a:r>
            <a:r>
              <a:rPr lang="it-IT" sz="1400" dirty="0" smtClean="0">
                <a:cs typeface="Helvetica" pitchFamily="34" charset="0"/>
              </a:rPr>
              <a:t> B, </a:t>
            </a:r>
            <a:r>
              <a:rPr lang="it-IT" sz="1400" dirty="0" err="1" smtClean="0">
                <a:cs typeface="Helvetica" pitchFamily="34" charset="0"/>
              </a:rPr>
              <a:t>Support</a:t>
            </a:r>
            <a:r>
              <a:rPr lang="it-IT" sz="1400" dirty="0" smtClean="0">
                <a:cs typeface="Helvetica" pitchFamily="34" charset="0"/>
              </a:rPr>
              <a:t> </a:t>
            </a:r>
            <a:r>
              <a:rPr lang="it-IT" sz="1400" dirty="0" err="1" smtClean="0">
                <a:cs typeface="Helvetica" pitchFamily="34" charset="0"/>
              </a:rPr>
              <a:t>requirements</a:t>
            </a:r>
            <a:r>
              <a:rPr lang="en-US" sz="1400" dirty="0" smtClean="0">
                <a:cs typeface="Helvetica" pitchFamily="34" charset="0"/>
              </a:rPr>
              <a:t>for caregivers of patients with palliative cancer. </a:t>
            </a:r>
            <a:r>
              <a:rPr lang="en-US" sz="1400" i="1" dirty="0" smtClean="0">
                <a:cs typeface="Helvetica" pitchFamily="34" charset="0"/>
              </a:rPr>
              <a:t>Patient </a:t>
            </a:r>
            <a:r>
              <a:rPr lang="en-US" sz="1400" i="1" dirty="0" err="1" smtClean="0">
                <a:cs typeface="Helvetica" pitchFamily="34" charset="0"/>
              </a:rPr>
              <a:t>Educ</a:t>
            </a:r>
            <a:r>
              <a:rPr lang="en-US" sz="1400" i="1" dirty="0" smtClean="0">
                <a:cs typeface="Helvetica" pitchFamily="34" charset="0"/>
              </a:rPr>
              <a:t> </a:t>
            </a:r>
            <a:r>
              <a:rPr lang="en-US" sz="1400" i="1" dirty="0" err="1" smtClean="0">
                <a:cs typeface="Helvetica" pitchFamily="34" charset="0"/>
              </a:rPr>
              <a:t>Couns</a:t>
            </a:r>
            <a:r>
              <a:rPr lang="en-US" sz="1400" i="1" dirty="0" smtClean="0">
                <a:cs typeface="Helvetica" pitchFamily="34" charset="0"/>
              </a:rPr>
              <a:t>.</a:t>
            </a:r>
            <a:r>
              <a:rPr lang="it-IT" sz="1400" dirty="0" smtClean="0">
                <a:cs typeface="Helvetica" pitchFamily="34" charset="0"/>
              </a:rPr>
              <a:t>2005; 58(2): 182-6</a:t>
            </a:r>
            <a:endParaRPr lang="it-IT" sz="1400" dirty="0">
              <a:cs typeface="Helvetica" pitchFamily="34" charset="0"/>
            </a:endParaRP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0DAD-5447-4040-9336-1BF73406C537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Conclusioni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In conclusione, la poliedricità del vissuto del </a:t>
            </a:r>
            <a:r>
              <a:rPr lang="it-IT" dirty="0" err="1" smtClean="0"/>
              <a:t>Cargiver</a:t>
            </a:r>
            <a:r>
              <a:rPr lang="it-IT" dirty="0" smtClean="0"/>
              <a:t> si traduce frequentemente in un’ esperienza di </a:t>
            </a:r>
            <a:r>
              <a:rPr lang="it-IT" b="1" dirty="0" smtClean="0">
                <a:solidFill>
                  <a:srgbClr val="FFFF00"/>
                </a:solidFill>
              </a:rPr>
              <a:t>solitudine</a:t>
            </a:r>
            <a:r>
              <a:rPr lang="it-IT" dirty="0" smtClean="0"/>
              <a:t> e di </a:t>
            </a:r>
            <a:r>
              <a:rPr lang="it-IT" b="1" dirty="0" smtClean="0">
                <a:solidFill>
                  <a:srgbClr val="FFFF00"/>
                </a:solidFill>
              </a:rPr>
              <a:t>estraniazione</a:t>
            </a:r>
            <a:r>
              <a:rPr lang="it-IT" dirty="0" smtClean="0"/>
              <a:t>. </a:t>
            </a:r>
          </a:p>
          <a:p>
            <a:pPr>
              <a:buNone/>
            </a:pP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575E8-4485-4CC6-827F-44649FAEAB28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Caregiver</a:t>
            </a:r>
            <a:r>
              <a:rPr lang="it-IT" dirty="0" smtClean="0"/>
              <a:t> </a:t>
            </a:r>
            <a:r>
              <a:rPr lang="it-IT" dirty="0" err="1" smtClean="0"/>
              <a:t>burden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il </a:t>
            </a:r>
            <a:r>
              <a:rPr lang="it-IT" i="1" dirty="0" err="1" smtClean="0"/>
              <a:t>caregiver</a:t>
            </a:r>
            <a:r>
              <a:rPr lang="it-IT" i="1" dirty="0" smtClean="0"/>
              <a:t> </a:t>
            </a:r>
            <a:r>
              <a:rPr lang="it-IT" i="1" dirty="0" err="1" smtClean="0"/>
              <a:t>burden</a:t>
            </a:r>
            <a:r>
              <a:rPr lang="it-IT" i="1" dirty="0" smtClean="0"/>
              <a:t> è stato definito </a:t>
            </a:r>
            <a:r>
              <a:rPr lang="it-IT" dirty="0" smtClean="0"/>
              <a:t> “Un’esperienza soggettiva percepita come stressante dal </a:t>
            </a:r>
            <a:r>
              <a:rPr lang="it-IT" i="1" dirty="0" err="1" smtClean="0"/>
              <a:t>Caregiver</a:t>
            </a:r>
            <a:r>
              <a:rPr lang="it-IT" i="1" dirty="0" smtClean="0"/>
              <a:t> che si prende cura della persona </a:t>
            </a:r>
            <a:r>
              <a:rPr lang="it-IT" dirty="0" smtClean="0"/>
              <a:t>affetta da cancro”. </a:t>
            </a:r>
          </a:p>
          <a:p>
            <a:endParaRPr lang="it-IT" dirty="0" smtClean="0"/>
          </a:p>
          <a:p>
            <a:endParaRPr lang="it-IT" dirty="0" smtClean="0"/>
          </a:p>
          <a:p>
            <a:pPr>
              <a:buNone/>
            </a:pPr>
            <a:endParaRPr lang="it-IT" sz="1200" dirty="0" smtClean="0"/>
          </a:p>
          <a:p>
            <a:pPr>
              <a:buNone/>
            </a:pPr>
            <a:r>
              <a:rPr lang="it-IT" sz="1200" dirty="0" smtClean="0"/>
              <a:t>         M. </a:t>
            </a:r>
            <a:r>
              <a:rPr lang="it-IT" sz="1200" dirty="0" err="1" smtClean="0"/>
              <a:t>Scherbri</a:t>
            </a:r>
            <a:r>
              <a:rPr lang="en-US" sz="1200" i="1" dirty="0" err="1" smtClean="0"/>
              <a:t>Scherbring</a:t>
            </a:r>
            <a:r>
              <a:rPr lang="en-US" sz="1200" i="1" dirty="0" smtClean="0"/>
              <a:t> M et al. “Effect of Caregiver Perception of Preparedness on Burden in an Oncology Population”. Oncology Nursing Forum,</a:t>
            </a:r>
            <a:r>
              <a:rPr lang="it-IT" sz="1200" i="1" dirty="0" smtClean="0"/>
              <a:t>2002; 29(6): E70-6.</a:t>
            </a:r>
            <a:r>
              <a:rPr lang="it-IT" sz="1200" dirty="0" smtClean="0"/>
              <a:t>ng</a:t>
            </a:r>
            <a:endParaRPr lang="it-IT" sz="1200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0924A-8D8B-410B-A06D-822608B8C5EA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Caregiver</a:t>
            </a:r>
            <a:r>
              <a:rPr lang="it-IT" dirty="0" smtClean="0"/>
              <a:t> </a:t>
            </a:r>
            <a:r>
              <a:rPr lang="it-IT" dirty="0" err="1" smtClean="0"/>
              <a:t>burden</a:t>
            </a:r>
            <a:r>
              <a:rPr lang="it-IT" dirty="0" smtClean="0"/>
              <a:t> </a:t>
            </a:r>
            <a:r>
              <a:rPr lang="it-IT" dirty="0" err="1" smtClean="0"/>
              <a:t>inventory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04056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it-IT" b="1" dirty="0" smtClean="0"/>
          </a:p>
          <a:p>
            <a:pPr>
              <a:buNone/>
            </a:pPr>
            <a:r>
              <a:rPr lang="it-IT" sz="4200" dirty="0" smtClean="0"/>
              <a:t>La </a:t>
            </a:r>
            <a:r>
              <a:rPr lang="it-IT" sz="4200" b="1" dirty="0" smtClean="0">
                <a:solidFill>
                  <a:srgbClr val="FFFF00"/>
                </a:solidFill>
              </a:rPr>
              <a:t>CBI</a:t>
            </a:r>
            <a:r>
              <a:rPr lang="it-IT" sz="4200" dirty="0" smtClean="0"/>
              <a:t> è uno strumento di valutazione del carico assistenziale. consente di valutare fattori diversi dello stress: </a:t>
            </a:r>
            <a:r>
              <a:rPr lang="it-IT" sz="4200" b="1" dirty="0" smtClean="0">
                <a:solidFill>
                  <a:srgbClr val="FFFF00"/>
                </a:solidFill>
              </a:rPr>
              <a:t>carico oggettivo, carico psicologico, carico fisico, carico sociale, carico emotivo.</a:t>
            </a:r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r>
              <a:rPr lang="it-IT" dirty="0" smtClean="0"/>
              <a:t>1 </a:t>
            </a:r>
            <a:r>
              <a:rPr lang="it-IT" sz="4200" dirty="0" smtClean="0"/>
              <a:t>- il </a:t>
            </a:r>
            <a:r>
              <a:rPr lang="it-IT" sz="4200" dirty="0" err="1" smtClean="0"/>
              <a:t>burden</a:t>
            </a:r>
            <a:r>
              <a:rPr lang="it-IT" sz="4200" dirty="0" smtClean="0"/>
              <a:t> dipendente dal tempo richiesto dall’assistenza (item 1-5)</a:t>
            </a:r>
          </a:p>
          <a:p>
            <a:pPr>
              <a:buNone/>
            </a:pPr>
            <a:r>
              <a:rPr lang="it-IT" sz="4200" dirty="0" smtClean="0"/>
              <a:t>2 - il </a:t>
            </a:r>
            <a:r>
              <a:rPr lang="it-IT" sz="4200" dirty="0" err="1" smtClean="0"/>
              <a:t>burden</a:t>
            </a:r>
            <a:r>
              <a:rPr lang="it-IT" sz="4200" dirty="0" smtClean="0"/>
              <a:t> evolutivo (item 6-10), inteso come la percezione del </a:t>
            </a:r>
            <a:r>
              <a:rPr lang="it-IT" sz="4200" dirty="0" err="1" smtClean="0"/>
              <a:t>caregiver</a:t>
            </a:r>
            <a:r>
              <a:rPr lang="it-IT" sz="4200" dirty="0" smtClean="0"/>
              <a:t> di sentirsi tagliato fuori rispetto alle  alle opportunità dei propri coetanei;</a:t>
            </a:r>
          </a:p>
          <a:p>
            <a:pPr>
              <a:buNone/>
            </a:pPr>
            <a:r>
              <a:rPr lang="it-IT" sz="4200" dirty="0" smtClean="0"/>
              <a:t>3 - il </a:t>
            </a:r>
            <a:r>
              <a:rPr lang="it-IT" sz="4200" dirty="0" err="1" smtClean="0"/>
              <a:t>burden</a:t>
            </a:r>
            <a:r>
              <a:rPr lang="it-IT" sz="4200" dirty="0" smtClean="0"/>
              <a:t> fisico (item 11-14), che descrive le sensazioni di fatica cronica e problemi di salute;</a:t>
            </a:r>
          </a:p>
          <a:p>
            <a:pPr>
              <a:buNone/>
            </a:pPr>
            <a:r>
              <a:rPr lang="it-IT" sz="4200" dirty="0" smtClean="0"/>
              <a:t>4 - il </a:t>
            </a:r>
            <a:r>
              <a:rPr lang="it-IT" sz="4200" dirty="0" err="1" smtClean="0"/>
              <a:t>burden</a:t>
            </a:r>
            <a:r>
              <a:rPr lang="it-IT" sz="4200" dirty="0" smtClean="0"/>
              <a:t> sociale (item 15-19), che descrive la percezione di un conflitto di ruolo;</a:t>
            </a:r>
          </a:p>
          <a:p>
            <a:pPr>
              <a:buNone/>
            </a:pPr>
            <a:r>
              <a:rPr lang="it-IT" sz="4200" dirty="0" smtClean="0"/>
              <a:t>5 - il </a:t>
            </a:r>
            <a:r>
              <a:rPr lang="it-IT" sz="4200" dirty="0" err="1" smtClean="0"/>
              <a:t>burden</a:t>
            </a:r>
            <a:r>
              <a:rPr lang="it-IT" sz="4200" dirty="0" smtClean="0"/>
              <a:t> emotivo (item 20-24), che descrive i sentimenti verso il paziente, che possono essere indotti da comportamenti imprevedibili.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0924A-8D8B-410B-A06D-822608B8C5EA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effectLst/>
              </a:rPr>
              <a:t>Sostenere il </a:t>
            </a:r>
            <a:r>
              <a:rPr lang="it-IT" dirty="0" err="1" smtClean="0">
                <a:effectLst/>
              </a:rPr>
              <a:t>caregiver</a:t>
            </a:r>
            <a:r>
              <a:rPr lang="it-IT" dirty="0" smtClean="0">
                <a:effectLst/>
              </a:rPr>
              <a:t> e promuovere le sue risorse</a:t>
            </a:r>
            <a:endParaRPr lang="it-IT" dirty="0">
              <a:effectLst/>
            </a:endParaRPr>
          </a:p>
        </p:txBody>
      </p:sp>
      <p:sp>
        <p:nvSpPr>
          <p:cNvPr id="26627" name="Segnaposto contenuto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5720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Arial" charset="0"/>
              <a:buNone/>
            </a:pPr>
            <a:r>
              <a:rPr lang="it-IT" dirty="0" smtClean="0"/>
              <a:t>Il sostegno può essere di due tipi:</a:t>
            </a:r>
          </a:p>
          <a:p>
            <a:pPr eaLnBrk="1" hangingPunct="1">
              <a:buFont typeface="Arial" charset="0"/>
              <a:buNone/>
            </a:pPr>
            <a:r>
              <a:rPr lang="it-IT" dirty="0" smtClean="0"/>
              <a:t> </a:t>
            </a:r>
          </a:p>
          <a:p>
            <a:pPr marL="578358" indent="-514350" eaLnBrk="1" hangingPunct="1">
              <a:buFont typeface="+mj-lt"/>
              <a:buAutoNum type="arabicPeriod"/>
            </a:pPr>
            <a:r>
              <a:rPr lang="it-IT" b="1" dirty="0" smtClean="0">
                <a:solidFill>
                  <a:srgbClr val="FFFF00"/>
                </a:solidFill>
              </a:rPr>
              <a:t>Indiretto</a:t>
            </a:r>
          </a:p>
          <a:p>
            <a:pPr marL="578358" indent="-514350" eaLnBrk="1" hangingPunct="1">
              <a:buFont typeface="+mj-lt"/>
              <a:buAutoNum type="arabicPeriod"/>
            </a:pPr>
            <a:r>
              <a:rPr lang="it-IT" b="1" dirty="0" smtClean="0">
                <a:solidFill>
                  <a:srgbClr val="FFFF00"/>
                </a:solidFill>
              </a:rPr>
              <a:t>Diretto</a:t>
            </a:r>
          </a:p>
          <a:p>
            <a:pPr marL="578358" indent="-514350" eaLnBrk="1" hangingPunct="1">
              <a:buFont typeface="+mj-lt"/>
              <a:buAutoNum type="arabicPeriod"/>
            </a:pPr>
            <a:endParaRPr lang="it-IT" dirty="0" smtClean="0"/>
          </a:p>
          <a:p>
            <a:pPr eaLnBrk="1" hangingPunct="1"/>
            <a:r>
              <a:rPr lang="it-IT" dirty="0" smtClean="0"/>
              <a:t>Per quanto riguarda il </a:t>
            </a:r>
            <a:r>
              <a:rPr lang="it-IT" b="1" dirty="0" smtClean="0">
                <a:solidFill>
                  <a:srgbClr val="FFFF00"/>
                </a:solidFill>
              </a:rPr>
              <a:t>sostegno indiretto</a:t>
            </a:r>
            <a:r>
              <a:rPr lang="it-IT" dirty="0" smtClean="0"/>
              <a:t> favorire la consapevolezza dell’esistenza Strutture e Servizi Territoriali (</a:t>
            </a:r>
            <a:r>
              <a:rPr lang="it-IT" dirty="0" err="1" smtClean="0"/>
              <a:t>Caregiving</a:t>
            </a:r>
            <a:r>
              <a:rPr lang="it-IT" dirty="0" smtClean="0"/>
              <a:t> Formale: Ospedalizzazioni Domiciliari, </a:t>
            </a:r>
            <a:r>
              <a:rPr lang="it-IT" dirty="0" err="1" smtClean="0"/>
              <a:t>Hospice</a:t>
            </a:r>
            <a:r>
              <a:rPr lang="it-IT" dirty="0" smtClean="0"/>
              <a:t>,Assistenza Domiciliare Integrata, Organizzazioni Non Profit)</a:t>
            </a:r>
          </a:p>
          <a:p>
            <a:pPr eaLnBrk="1" hangingPunct="1">
              <a:buFont typeface="Arial" charset="0"/>
              <a:buNone/>
            </a:pPr>
            <a:endParaRPr lang="it-IT" dirty="0" smtClean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500063"/>
            <a:ext cx="8229600" cy="56261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dirty="0" smtClean="0"/>
              <a:t>Rispetto al </a:t>
            </a:r>
            <a:r>
              <a:rPr lang="it-IT" b="1" dirty="0" smtClean="0">
                <a:solidFill>
                  <a:srgbClr val="FFFF00"/>
                </a:solidFill>
              </a:rPr>
              <a:t>sostegno diretto al </a:t>
            </a:r>
            <a:r>
              <a:rPr lang="it-IT" b="1" dirty="0" err="1" smtClean="0">
                <a:solidFill>
                  <a:srgbClr val="FFFF00"/>
                </a:solidFill>
              </a:rPr>
              <a:t>caregiver</a:t>
            </a:r>
            <a:r>
              <a:rPr lang="it-IT" b="1" dirty="0" smtClean="0">
                <a:solidFill>
                  <a:srgbClr val="FFFF00"/>
                </a:solidFill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b="1" dirty="0" smtClean="0"/>
          </a:p>
          <a:p>
            <a:pPr>
              <a:defRPr/>
            </a:pPr>
            <a:r>
              <a:rPr lang="it-IT" b="1" dirty="0" smtClean="0">
                <a:solidFill>
                  <a:srgbClr val="FFFF00"/>
                </a:solidFill>
              </a:rPr>
              <a:t>Attività di tipo informativo</a:t>
            </a:r>
            <a:r>
              <a:rPr lang="it-IT" dirty="0" smtClean="0"/>
              <a:t>, per conoscere meglio la malattia, per accedere alle risorse territoriali e per gestire le dinamiche familiari</a:t>
            </a:r>
          </a:p>
          <a:p>
            <a:pPr>
              <a:defRPr/>
            </a:pPr>
            <a:r>
              <a:rPr lang="it-IT" b="1" dirty="0" smtClean="0">
                <a:solidFill>
                  <a:srgbClr val="FFFF00"/>
                </a:solidFill>
              </a:rPr>
              <a:t>Attività dirette a migliorare le capacità comunicative e relazionali del </a:t>
            </a:r>
            <a:r>
              <a:rPr lang="it-IT" b="1" dirty="0" err="1" smtClean="0">
                <a:solidFill>
                  <a:srgbClr val="FFFF00"/>
                </a:solidFill>
              </a:rPr>
              <a:t>caregiver</a:t>
            </a:r>
            <a:r>
              <a:rPr lang="it-IT" b="1" dirty="0" smtClean="0">
                <a:solidFill>
                  <a:srgbClr val="FFFF00"/>
                </a:solidFill>
              </a:rPr>
              <a:t> </a:t>
            </a:r>
            <a:r>
              <a:rPr lang="it-IT" dirty="0" smtClean="0"/>
              <a:t>(programmi di tipo </a:t>
            </a:r>
            <a:r>
              <a:rPr lang="it-IT" dirty="0" err="1" smtClean="0"/>
              <a:t>cognitivo-comportamentale</a:t>
            </a:r>
            <a:r>
              <a:rPr lang="it-IT" dirty="0" smtClean="0"/>
              <a:t> basati sul </a:t>
            </a:r>
            <a:r>
              <a:rPr lang="it-IT" dirty="0" err="1" smtClean="0"/>
              <a:t>role-playing</a:t>
            </a:r>
            <a:r>
              <a:rPr lang="it-IT" dirty="0" smtClean="0"/>
              <a:t> e uso di diari)</a:t>
            </a:r>
          </a:p>
          <a:p>
            <a:pPr>
              <a:defRPr/>
            </a:pPr>
            <a:r>
              <a:rPr lang="it-IT" b="1" dirty="0" smtClean="0">
                <a:solidFill>
                  <a:srgbClr val="FFFF00"/>
                </a:solidFill>
              </a:rPr>
              <a:t>Gruppi di sostegno</a:t>
            </a:r>
            <a:endParaRPr lang="it-IT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agramma 10"/>
          <p:cNvGraphicFramePr/>
          <p:nvPr/>
        </p:nvGraphicFramePr>
        <p:xfrm>
          <a:off x="0" y="188640"/>
          <a:ext cx="9144000" cy="6669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53305-27E6-498E-8D61-4F75E7E8BC9B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0F89067-9BCE-4EEA-8AE4-389BAAF060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graphicEl>
                                              <a:dgm id="{70F89067-9BCE-4EEA-8AE4-389BAAF060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C6B4005-6049-4DD8-8505-00B8BABAAD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graphicEl>
                                              <a:dgm id="{5C6B4005-6049-4DD8-8505-00B8BABAAD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6843238-72E1-433F-8285-6F13279A94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>
                                            <p:graphicEl>
                                              <a:dgm id="{F6843238-72E1-433F-8285-6F13279A94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4C0CB9C-613D-4A52-9F55-2186B65F15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>
                                            <p:graphicEl>
                                              <a:dgm id="{64C0CB9C-613D-4A52-9F55-2186B65F15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FE2A0AA-8373-4FA6-975F-50C587A385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>
                                            <p:graphicEl>
                                              <a:dgm id="{FFE2A0AA-8373-4FA6-975F-50C587A385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ACC88E8-0CB4-401B-95C9-E92E1F92F3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>
                                            <p:graphicEl>
                                              <a:dgm id="{5ACC88E8-0CB4-401B-95C9-E92E1F92F3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9CE2B56-1951-48C8-B9BA-78010CEA44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>
                                            <p:graphicEl>
                                              <a:dgm id="{59CE2B56-1951-48C8-B9BA-78010CEA44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7A761DB-6525-4762-99F4-0D790A3830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>
                                            <p:graphicEl>
                                              <a:dgm id="{67A761DB-6525-4762-99F4-0D790A3830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FD3ED6E-45ED-4BA7-83B7-8A7DDE8EC6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>
                                            <p:graphicEl>
                                              <a:dgm id="{5FD3ED6E-45ED-4BA7-83B7-8A7DDE8EC6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505B8D9-4A82-4AB8-B692-95035582BC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>
                                            <p:graphicEl>
                                              <a:dgm id="{C505B8D9-4A82-4AB8-B692-95035582BC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F2AB7AE-C5CC-4265-B43A-4480C5A3BF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>
                                            <p:graphicEl>
                                              <a:dgm id="{7F2AB7AE-C5CC-4265-B43A-4480C5A3BF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910AD68-E2D1-4AF3-BE8D-24836B2ACF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>
                                            <p:graphicEl>
                                              <a:dgm id="{7910AD68-E2D1-4AF3-BE8D-24836B2ACF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92219A2-94BF-4EB4-803E-C283D2B383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>
                                            <p:graphicEl>
                                              <a:dgm id="{992219A2-94BF-4EB4-803E-C283D2B383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Sub>
          <a:bldDgm bld="lvlAtOnce"/>
        </p:bldSub>
      </p:bldGraphic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Conclusioni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0F049-00AF-4A80-B393-3AA7540DD84D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161176" y="2967335"/>
            <a:ext cx="88216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</a:t>
            </a:r>
            <a:r>
              <a:rPr lang="it-IT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Wen</a:t>
            </a:r>
            <a:r>
              <a:rPr lang="it-IT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it-IT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one</a:t>
            </a:r>
            <a:r>
              <a:rPr lang="it-IT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it-IT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</a:t>
            </a:r>
            <a:r>
              <a:rPr lang="it-IT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it-IT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sick…</a:t>
            </a:r>
            <a:r>
              <a:rPr lang="it-IT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..</a:t>
            </a:r>
            <a:r>
              <a:rPr lang="it-IT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two</a:t>
            </a:r>
            <a:r>
              <a:rPr lang="it-IT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it-IT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need</a:t>
            </a:r>
            <a:r>
              <a:rPr lang="it-IT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help”</a:t>
            </a:r>
            <a:endParaRPr lang="it-IT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724128" y="6093296"/>
            <a:ext cx="3419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err="1" smtClean="0"/>
              <a:t>Well</a:t>
            </a:r>
            <a:r>
              <a:rPr lang="it-IT" sz="1200" b="1" dirty="0" smtClean="0"/>
              <a:t> </a:t>
            </a:r>
            <a:r>
              <a:rPr lang="it-IT" sz="1200" b="1" dirty="0" err="1" smtClean="0"/>
              <a:t>spouse</a:t>
            </a:r>
            <a:r>
              <a:rPr lang="it-IT" sz="1200" b="1" dirty="0" smtClean="0"/>
              <a:t> </a:t>
            </a:r>
            <a:r>
              <a:rPr lang="it-IT" sz="1200" b="1" dirty="0" err="1" smtClean="0"/>
              <a:t>foundation</a:t>
            </a:r>
            <a:r>
              <a:rPr lang="it-IT" sz="1200" b="1" dirty="0" smtClean="0"/>
              <a:t> network</a:t>
            </a:r>
            <a:endParaRPr lang="it-IT" sz="1200" b="1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Text Box 1026"/>
          <p:cNvSpPr txBox="1">
            <a:spLocks noChangeArrowheads="1"/>
          </p:cNvSpPr>
          <p:nvPr/>
        </p:nvSpPr>
        <p:spPr bwMode="auto">
          <a:xfrm>
            <a:off x="152400" y="794802"/>
            <a:ext cx="8991600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it-IT" sz="2800" b="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it-IT" sz="2800" b="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it-IT" sz="2000" b="0" i="1" dirty="0" smtClean="0">
                <a:solidFill>
                  <a:srgbClr val="FFFFFF"/>
                </a:solidFill>
                <a:latin typeface="Comic Sans MS" pitchFamily="66" charset="0"/>
              </a:rPr>
              <a:t>    </a:t>
            </a:r>
            <a:r>
              <a:rPr lang="it-IT" sz="2000" b="0" i="1" dirty="0">
                <a:solidFill>
                  <a:srgbClr val="FFFFFF"/>
                </a:solidFill>
              </a:rPr>
              <a:t>Chi sta morendo ha diritto</a:t>
            </a:r>
            <a:r>
              <a:rPr lang="it-IT" sz="2000" b="0" i="1" dirty="0" smtClean="0">
                <a:solidFill>
                  <a:srgbClr val="FFFFFF"/>
                </a:solidFill>
              </a:rPr>
              <a:t>:</a:t>
            </a:r>
          </a:p>
          <a:p>
            <a:pPr algn="l">
              <a:defRPr/>
            </a:pPr>
            <a:r>
              <a:rPr lang="it-IT" sz="2000" b="0" i="1" dirty="0">
                <a:solidFill>
                  <a:srgbClr val="FFFFFF"/>
                </a:solidFill>
              </a:rPr>
              <a:t/>
            </a:r>
            <a:br>
              <a:rPr lang="it-IT" sz="2000" b="0" i="1" dirty="0">
                <a:solidFill>
                  <a:srgbClr val="FFFFFF"/>
                </a:solidFill>
              </a:rPr>
            </a:br>
            <a:r>
              <a:rPr lang="it-IT" sz="2000" b="0" i="1" dirty="0" smtClean="0">
                <a:solidFill>
                  <a:srgbClr val="FFFFFF"/>
                </a:solidFill>
              </a:rPr>
              <a:t>a </a:t>
            </a:r>
            <a:r>
              <a:rPr lang="it-IT" sz="2000" b="0" i="1" dirty="0">
                <a:solidFill>
                  <a:srgbClr val="FFFFFF"/>
                </a:solidFill>
              </a:rPr>
              <a:t>essere considerato come persona sino alla morte; </a:t>
            </a:r>
            <a:br>
              <a:rPr lang="it-IT" sz="2000" b="0" i="1" dirty="0">
                <a:solidFill>
                  <a:srgbClr val="FFFFFF"/>
                </a:solidFill>
              </a:rPr>
            </a:br>
            <a:r>
              <a:rPr lang="it-IT" sz="2000" b="0" i="1" dirty="0">
                <a:solidFill>
                  <a:srgbClr val="FFFFFF"/>
                </a:solidFill>
              </a:rPr>
              <a:t>a essere informato sulle sue condizioni, se lo vuole; </a:t>
            </a:r>
            <a:br>
              <a:rPr lang="it-IT" sz="2000" b="0" i="1" dirty="0">
                <a:solidFill>
                  <a:srgbClr val="FFFFFF"/>
                </a:solidFill>
              </a:rPr>
            </a:br>
            <a:r>
              <a:rPr lang="it-IT" sz="2000" b="0" i="1" dirty="0">
                <a:solidFill>
                  <a:srgbClr val="FFFFFF"/>
                </a:solidFill>
              </a:rPr>
              <a:t>a non essere ingannato e a ricevere risposte veritiere; </a:t>
            </a:r>
            <a:br>
              <a:rPr lang="it-IT" sz="2000" b="0" i="1" dirty="0">
                <a:solidFill>
                  <a:srgbClr val="FFFFFF"/>
                </a:solidFill>
              </a:rPr>
            </a:br>
            <a:r>
              <a:rPr lang="it-IT" sz="2000" b="0" i="1" dirty="0">
                <a:solidFill>
                  <a:srgbClr val="FFFFFF"/>
                </a:solidFill>
              </a:rPr>
              <a:t>a partecipare alle decisioni che lo riguardano e al rispetto della sua volontà; </a:t>
            </a:r>
            <a:br>
              <a:rPr lang="it-IT" sz="2000" b="0" i="1" dirty="0">
                <a:solidFill>
                  <a:srgbClr val="FFFFFF"/>
                </a:solidFill>
              </a:rPr>
            </a:br>
            <a:r>
              <a:rPr lang="it-IT" sz="2000" b="0" i="1" dirty="0">
                <a:solidFill>
                  <a:srgbClr val="FFFFFF"/>
                </a:solidFill>
              </a:rPr>
              <a:t>al sollievo del dolore e della sofferenza; </a:t>
            </a:r>
            <a:br>
              <a:rPr lang="it-IT" sz="2000" b="0" i="1" dirty="0">
                <a:solidFill>
                  <a:srgbClr val="FFFFFF"/>
                </a:solidFill>
              </a:rPr>
            </a:br>
            <a:r>
              <a:rPr lang="it-IT" sz="2000" b="0" i="1" dirty="0">
                <a:solidFill>
                  <a:srgbClr val="FFFFFF"/>
                </a:solidFill>
              </a:rPr>
              <a:t>a cure ed assistenza continue nell'ambito desiderato; </a:t>
            </a:r>
            <a:br>
              <a:rPr lang="it-IT" sz="2000" b="0" i="1" dirty="0">
                <a:solidFill>
                  <a:srgbClr val="FFFFFF"/>
                </a:solidFill>
              </a:rPr>
            </a:br>
            <a:r>
              <a:rPr lang="it-IT" sz="2000" b="0" i="1" dirty="0">
                <a:solidFill>
                  <a:srgbClr val="FFFFFF"/>
                </a:solidFill>
              </a:rPr>
              <a:t>a non subire interventi che prolunghino il morire; </a:t>
            </a:r>
            <a:br>
              <a:rPr lang="it-IT" sz="2000" b="0" i="1" dirty="0">
                <a:solidFill>
                  <a:srgbClr val="FFFFFF"/>
                </a:solidFill>
              </a:rPr>
            </a:br>
            <a:r>
              <a:rPr lang="it-IT" sz="2000" b="0" i="1" dirty="0">
                <a:solidFill>
                  <a:srgbClr val="FFFFFF"/>
                </a:solidFill>
              </a:rPr>
              <a:t>a esprimere le sue emozioni; </a:t>
            </a:r>
            <a:br>
              <a:rPr lang="it-IT" sz="2000" b="0" i="1" dirty="0">
                <a:solidFill>
                  <a:srgbClr val="FFFFFF"/>
                </a:solidFill>
              </a:rPr>
            </a:br>
            <a:r>
              <a:rPr lang="it-IT" sz="2000" b="0" i="1" dirty="0">
                <a:solidFill>
                  <a:srgbClr val="FFFFFF"/>
                </a:solidFill>
              </a:rPr>
              <a:t>all'aiuto psicologico e al conforto spirituale secondo le sue convinzioni e    la    sua fede:   </a:t>
            </a:r>
          </a:p>
          <a:p>
            <a:pPr algn="l">
              <a:defRPr/>
            </a:pPr>
            <a:r>
              <a:rPr lang="it-IT" sz="2000" b="0" i="1" dirty="0">
                <a:solidFill>
                  <a:srgbClr val="FFFFFF"/>
                </a:solidFill>
              </a:rPr>
              <a:t>alla vicinanza dei suoi cari; </a:t>
            </a:r>
            <a:br>
              <a:rPr lang="it-IT" sz="2000" b="0" i="1" dirty="0">
                <a:solidFill>
                  <a:srgbClr val="FFFFFF"/>
                </a:solidFill>
              </a:rPr>
            </a:br>
            <a:r>
              <a:rPr lang="it-IT" sz="2000" b="0" i="1" dirty="0">
                <a:solidFill>
                  <a:srgbClr val="FFFFFF"/>
                </a:solidFill>
              </a:rPr>
              <a:t>a non morire nell'isolamento e in solitudine; </a:t>
            </a:r>
            <a:br>
              <a:rPr lang="it-IT" sz="2000" b="0" i="1" dirty="0">
                <a:solidFill>
                  <a:srgbClr val="FFFFFF"/>
                </a:solidFill>
              </a:rPr>
            </a:br>
            <a:r>
              <a:rPr lang="it-IT" sz="2000" b="0" i="1" dirty="0">
                <a:solidFill>
                  <a:srgbClr val="FFFFFF"/>
                </a:solidFill>
              </a:rPr>
              <a:t>a morire in pace e con dignità.</a:t>
            </a:r>
            <a:r>
              <a:rPr lang="it-IT" sz="2000" b="0" dirty="0">
                <a:solidFill>
                  <a:srgbClr val="FFFFFF"/>
                </a:solidFill>
              </a:rPr>
              <a:t> </a:t>
            </a:r>
            <a:br>
              <a:rPr lang="it-IT" sz="2000" b="0" dirty="0">
                <a:solidFill>
                  <a:srgbClr val="FFFFFF"/>
                </a:solidFill>
              </a:rPr>
            </a:br>
            <a:r>
              <a:rPr lang="it-IT" sz="2000" b="0" dirty="0">
                <a:solidFill>
                  <a:srgbClr val="FFFFFF"/>
                </a:solidFill>
              </a:rPr>
              <a:t/>
            </a:r>
            <a:br>
              <a:rPr lang="it-IT" sz="2000" b="0" dirty="0">
                <a:solidFill>
                  <a:srgbClr val="FFFFFF"/>
                </a:solidFill>
              </a:rPr>
            </a:br>
            <a:r>
              <a:rPr lang="it-IT" sz="2000" b="0" dirty="0" smtClean="0">
                <a:solidFill>
                  <a:srgbClr val="FFFFFF"/>
                </a:solidFill>
              </a:rPr>
              <a:t>			</a:t>
            </a:r>
            <a:r>
              <a:rPr lang="it-IT" sz="2000" b="0" i="1" dirty="0" smtClean="0">
                <a:solidFill>
                  <a:srgbClr val="FFFFFF"/>
                </a:solidFill>
              </a:rPr>
              <a:t> </a:t>
            </a:r>
            <a:r>
              <a:rPr lang="it-IT" sz="1200" b="0" i="1" dirty="0">
                <a:solidFill>
                  <a:srgbClr val="FFFFFF"/>
                </a:solidFill>
              </a:rPr>
              <a:t>(Carta pubblicata il 15/05/1997 dal Comitato Etico presso la Fondazione </a:t>
            </a:r>
            <a:r>
              <a:rPr lang="it-IT" sz="1200" b="0" i="1" dirty="0" err="1">
                <a:solidFill>
                  <a:srgbClr val="FFFFFF"/>
                </a:solidFill>
              </a:rPr>
              <a:t>Floriani</a:t>
            </a:r>
            <a:r>
              <a:rPr lang="it-IT" sz="1200" b="0" i="1" dirty="0">
                <a:solidFill>
                  <a:srgbClr val="FFFFFF"/>
                </a:solidFill>
              </a:rPr>
              <a:t>).</a:t>
            </a: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5282"/>
          </a:xfrm>
        </p:spPr>
        <p:txBody>
          <a:bodyPr/>
          <a:lstStyle/>
          <a:p>
            <a:r>
              <a:rPr lang="it-IT" dirty="0" smtClean="0"/>
              <a:t>Carta dei diritti del morente</a:t>
            </a:r>
            <a:endParaRPr lang="it-IT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Carta dei diritti del </a:t>
            </a:r>
            <a:r>
              <a:rPr lang="it-IT" dirty="0" err="1" smtClean="0"/>
              <a:t>Caregiver</a:t>
            </a:r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F692F-4B97-47DD-BCCC-10286ABD4556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  <p:pic>
        <p:nvPicPr>
          <p:cNvPr id="2050" name="Picture 2" descr="C:\Users\michelesofia\AppData\Local\Microsoft\Windows\Temporary Internet Files\Content.IE5\X23882HF\MM900282747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916832"/>
            <a:ext cx="3600400" cy="3960440"/>
          </a:xfrm>
          <a:prstGeom prst="rect">
            <a:avLst/>
          </a:prstGeom>
          <a:noFill/>
        </p:spPr>
      </p:pic>
      <p:sp>
        <p:nvSpPr>
          <p:cNvPr id="7" name="Rettangolo 6"/>
          <p:cNvSpPr/>
          <p:nvPr/>
        </p:nvSpPr>
        <p:spPr>
          <a:xfrm>
            <a:off x="3275856" y="2996952"/>
            <a:ext cx="26212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GRAZIE</a:t>
            </a:r>
            <a:endParaRPr lang="it-IT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Cure Palliative e Terapia del Dolore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 smtClean="0"/>
          </a:p>
          <a:p>
            <a:r>
              <a:rPr lang="it-IT" dirty="0" smtClean="0"/>
              <a:t>Le Cure Palliative non si identificano quindi con la Terapia del Dolore, anche se il controllo di questo sintomo riveste una particolare importanza.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D9587-AD5A-42AB-80B5-4BB16C0245FA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399032"/>
          </a:xfrm>
        </p:spPr>
        <p:txBody>
          <a:bodyPr/>
          <a:lstStyle/>
          <a:p>
            <a:r>
              <a:rPr lang="it-IT" dirty="0" smtClean="0"/>
              <a:t> Cure Palliative: la storia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114040"/>
          </a:xfrm>
        </p:spPr>
        <p:txBody>
          <a:bodyPr>
            <a:noAutofit/>
          </a:bodyPr>
          <a:lstStyle/>
          <a:p>
            <a:r>
              <a:rPr lang="it-IT" sz="1800" b="1" dirty="0" smtClean="0"/>
              <a:t>1842: </a:t>
            </a:r>
            <a:r>
              <a:rPr lang="it-IT" sz="1800" b="1" dirty="0" smtClean="0">
                <a:solidFill>
                  <a:srgbClr val="FFFF00"/>
                </a:solidFill>
              </a:rPr>
              <a:t>Jeanne </a:t>
            </a:r>
            <a:r>
              <a:rPr lang="it-IT" sz="1800" b="1" dirty="0" err="1" smtClean="0">
                <a:solidFill>
                  <a:srgbClr val="FFFF00"/>
                </a:solidFill>
              </a:rPr>
              <a:t>Garnier</a:t>
            </a:r>
            <a:r>
              <a:rPr lang="it-IT" sz="1800" b="1" dirty="0" smtClean="0">
                <a:solidFill>
                  <a:srgbClr val="FFFF00"/>
                </a:solidFill>
              </a:rPr>
              <a:t> fonda a Lione le prime case per assistere i morenti </a:t>
            </a:r>
          </a:p>
          <a:p>
            <a:r>
              <a:rPr lang="it-IT" sz="1800" dirty="0" smtClean="0"/>
              <a:t>1879: le Irish </a:t>
            </a:r>
            <a:r>
              <a:rPr lang="it-IT" sz="1800" dirty="0" err="1" smtClean="0"/>
              <a:t>Sisters</a:t>
            </a:r>
            <a:r>
              <a:rPr lang="it-IT" sz="1800" dirty="0" smtClean="0"/>
              <a:t> </a:t>
            </a:r>
            <a:r>
              <a:rPr lang="it-IT" sz="1800" dirty="0" err="1" smtClean="0"/>
              <a:t>of</a:t>
            </a:r>
            <a:r>
              <a:rPr lang="it-IT" sz="1800" dirty="0" smtClean="0"/>
              <a:t> Charity aprono a Dublino l'</a:t>
            </a:r>
            <a:r>
              <a:rPr lang="it-IT" sz="1800" dirty="0" err="1" smtClean="0"/>
              <a:t>Our</a:t>
            </a:r>
            <a:r>
              <a:rPr lang="it-IT" sz="1800" dirty="0" smtClean="0"/>
              <a:t> Lady’s </a:t>
            </a:r>
            <a:r>
              <a:rPr lang="it-IT" sz="1800" dirty="0" err="1" smtClean="0"/>
              <a:t>Hospice</a:t>
            </a:r>
            <a:r>
              <a:rPr lang="it-IT" sz="1800" dirty="0" smtClean="0"/>
              <a:t> e nel 1905 il Saint Joseph’s </a:t>
            </a:r>
            <a:r>
              <a:rPr lang="it-IT" sz="1800" dirty="0" err="1" smtClean="0"/>
              <a:t>Hospice</a:t>
            </a:r>
            <a:r>
              <a:rPr lang="it-IT" sz="1800" dirty="0" smtClean="0"/>
              <a:t> a Londra </a:t>
            </a:r>
          </a:p>
          <a:p>
            <a:r>
              <a:rPr lang="it-IT" sz="1800" b="1" dirty="0" smtClean="0"/>
              <a:t>1967</a:t>
            </a:r>
            <a:r>
              <a:rPr lang="it-IT" sz="1800" dirty="0" smtClean="0">
                <a:solidFill>
                  <a:srgbClr val="FFFF00"/>
                </a:solidFill>
              </a:rPr>
              <a:t>: </a:t>
            </a:r>
            <a:r>
              <a:rPr lang="it-IT" sz="1800" b="1" dirty="0" err="1" smtClean="0">
                <a:solidFill>
                  <a:srgbClr val="FFFF00"/>
                </a:solidFill>
              </a:rPr>
              <a:t>Cicely</a:t>
            </a:r>
            <a:r>
              <a:rPr lang="it-IT" sz="1800" b="1" dirty="0" smtClean="0">
                <a:solidFill>
                  <a:srgbClr val="FFFF00"/>
                </a:solidFill>
              </a:rPr>
              <a:t> </a:t>
            </a:r>
            <a:r>
              <a:rPr lang="it-IT" sz="1800" b="1" dirty="0" err="1" smtClean="0">
                <a:solidFill>
                  <a:srgbClr val="FFFF00"/>
                </a:solidFill>
              </a:rPr>
              <a:t>Saunders</a:t>
            </a:r>
            <a:r>
              <a:rPr lang="it-IT" sz="1800" b="1" dirty="0" smtClean="0">
                <a:solidFill>
                  <a:srgbClr val="FFFF00"/>
                </a:solidFill>
              </a:rPr>
              <a:t> fonda, a Londra il Saint Christopher’s </a:t>
            </a:r>
            <a:r>
              <a:rPr lang="it-IT" sz="1800" b="1" dirty="0" err="1" smtClean="0">
                <a:solidFill>
                  <a:srgbClr val="FFFF00"/>
                </a:solidFill>
              </a:rPr>
              <a:t>Hospice</a:t>
            </a:r>
            <a:endParaRPr lang="it-IT" sz="1800" dirty="0" smtClean="0">
              <a:solidFill>
                <a:srgbClr val="FFFF00"/>
              </a:solidFill>
            </a:endParaRPr>
          </a:p>
          <a:p>
            <a:r>
              <a:rPr lang="it-IT" sz="1800" dirty="0" smtClean="0"/>
              <a:t>1978: </a:t>
            </a:r>
            <a:r>
              <a:rPr lang="it-IT" sz="1800" b="1" dirty="0" smtClean="0"/>
              <a:t>primo congresso sul dolore da cancro, organizzato a Venezia dalla Fondazione </a:t>
            </a:r>
            <a:r>
              <a:rPr lang="it-IT" sz="1800" b="1" dirty="0" err="1" smtClean="0"/>
              <a:t>Floriani</a:t>
            </a:r>
            <a:r>
              <a:rPr lang="it-IT" sz="1800" b="1" dirty="0" smtClean="0"/>
              <a:t> </a:t>
            </a:r>
          </a:p>
          <a:p>
            <a:r>
              <a:rPr lang="it-IT" sz="1800" b="1" dirty="0" smtClean="0"/>
              <a:t>1980</a:t>
            </a:r>
            <a:r>
              <a:rPr lang="it-IT" sz="1800" dirty="0" smtClean="0"/>
              <a:t>:</a:t>
            </a:r>
            <a:r>
              <a:rPr lang="it-IT" sz="1800" b="1" dirty="0" smtClean="0"/>
              <a:t> </a:t>
            </a:r>
            <a:r>
              <a:rPr lang="it-IT" sz="1800" b="1" dirty="0" smtClean="0">
                <a:solidFill>
                  <a:srgbClr val="FFFF00"/>
                </a:solidFill>
              </a:rPr>
              <a:t>Unità di CP italiana a Milano,diretta dal prof. Vittorio </a:t>
            </a:r>
            <a:r>
              <a:rPr lang="it-IT" sz="1800" b="1" dirty="0" err="1" smtClean="0">
                <a:solidFill>
                  <a:srgbClr val="FFFF00"/>
                </a:solidFill>
              </a:rPr>
              <a:t>Ventafridda</a:t>
            </a:r>
            <a:r>
              <a:rPr lang="it-IT" sz="1800" b="1" dirty="0" smtClean="0">
                <a:solidFill>
                  <a:srgbClr val="FFFF00"/>
                </a:solidFill>
              </a:rPr>
              <a:t> presso Istituto Nazionale Tumori con il supporto finanziario della Fondazione </a:t>
            </a:r>
            <a:r>
              <a:rPr lang="it-IT" sz="1800" b="1" dirty="0" err="1" smtClean="0">
                <a:solidFill>
                  <a:srgbClr val="FFFF00"/>
                </a:solidFill>
              </a:rPr>
              <a:t>Florian</a:t>
            </a:r>
            <a:r>
              <a:rPr lang="it-IT" sz="1800" b="1" dirty="0" err="1" smtClean="0"/>
              <a:t>i</a:t>
            </a:r>
            <a:endParaRPr lang="it-IT" sz="1800" b="1" dirty="0" smtClean="0"/>
          </a:p>
          <a:p>
            <a:r>
              <a:rPr lang="it-IT" sz="1800" dirty="0" smtClean="0"/>
              <a:t>1988: primo congresso della SICP</a:t>
            </a:r>
          </a:p>
          <a:p>
            <a:r>
              <a:rPr lang="it-IT" sz="1800" dirty="0" smtClean="0"/>
              <a:t>1989: costituzione della </a:t>
            </a:r>
            <a:r>
              <a:rPr lang="it-IT" sz="1800" dirty="0" err="1" smtClean="0"/>
              <a:t>European</a:t>
            </a:r>
            <a:r>
              <a:rPr lang="it-IT" sz="1800" dirty="0" smtClean="0"/>
              <a:t> </a:t>
            </a:r>
            <a:r>
              <a:rPr lang="it-IT" sz="1800" dirty="0" err="1" smtClean="0"/>
              <a:t>Association</a:t>
            </a:r>
            <a:r>
              <a:rPr lang="it-IT" sz="1800" dirty="0" smtClean="0"/>
              <a:t> </a:t>
            </a:r>
            <a:r>
              <a:rPr lang="it-IT" sz="1800" dirty="0" err="1" smtClean="0"/>
              <a:t>for</a:t>
            </a:r>
            <a:r>
              <a:rPr lang="it-IT" sz="1800" dirty="0" smtClean="0"/>
              <a:t> Palliative Care (EAPC);</a:t>
            </a:r>
          </a:p>
          <a:p>
            <a:r>
              <a:rPr lang="it-IT" sz="1800" b="1" dirty="0" smtClean="0"/>
              <a:t>1999</a:t>
            </a:r>
            <a:r>
              <a:rPr lang="it-IT" sz="1800" dirty="0" smtClean="0"/>
              <a:t>:  </a:t>
            </a:r>
            <a:r>
              <a:rPr lang="it-IT" sz="1800" b="1" dirty="0" smtClean="0">
                <a:solidFill>
                  <a:srgbClr val="FFFF00"/>
                </a:solidFill>
              </a:rPr>
              <a:t>Legge 39/99</a:t>
            </a:r>
            <a:r>
              <a:rPr lang="it-IT" sz="1800" b="1" dirty="0" smtClean="0"/>
              <a:t>, prevede uno stanziamento di 450 </a:t>
            </a:r>
            <a:r>
              <a:rPr lang="it-IT" sz="1800" b="1" dirty="0" err="1" smtClean="0"/>
              <a:t>mld</a:t>
            </a:r>
            <a:r>
              <a:rPr lang="it-IT" sz="1800" b="1" dirty="0" smtClean="0"/>
              <a:t> di vecchie lire per la costruzione degli </a:t>
            </a:r>
            <a:r>
              <a:rPr lang="it-IT" sz="1800" b="1" dirty="0" err="1" smtClean="0"/>
              <a:t>hospice</a:t>
            </a:r>
            <a:r>
              <a:rPr lang="it-IT" sz="1800" b="1" dirty="0" smtClean="0"/>
              <a:t> </a:t>
            </a:r>
          </a:p>
          <a:p>
            <a:r>
              <a:rPr lang="it-IT" sz="1800" b="1" dirty="0" smtClean="0"/>
              <a:t>2010:  </a:t>
            </a:r>
            <a:r>
              <a:rPr lang="it-IT" sz="1800" b="1" dirty="0" smtClean="0">
                <a:solidFill>
                  <a:srgbClr val="FFFF00"/>
                </a:solidFill>
              </a:rPr>
              <a:t>Legge 38 </a:t>
            </a:r>
            <a:r>
              <a:rPr lang="it-IT" sz="1800" b="1" dirty="0" smtClean="0"/>
              <a:t>(tutela il diritto del cittadino ad accedere alle Cure Palliative e alla Terapia del Dolore)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82E7-A209-410C-BAD7-E4DB97E25731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Saint Christopher </a:t>
            </a:r>
            <a:r>
              <a:rPr lang="it-IT" dirty="0" err="1" smtClean="0"/>
              <a:t>Hospice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0924A-8D8B-410B-A06D-822608B8C5EA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  <p:pic>
        <p:nvPicPr>
          <p:cNvPr id="3074" name="Picture 2" descr="C:\Users\michelesofia\Desktop\220px-St__Christopher's_Hospi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852936"/>
            <a:ext cx="5400600" cy="31609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Users\michelesofia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060848"/>
            <a:ext cx="2304256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 smtClean="0"/>
              <a:t>Totale</a:t>
            </a:r>
            <a:endParaRPr lang="en-US" dirty="0"/>
          </a:p>
        </p:txBody>
      </p:sp>
      <p:graphicFrame>
        <p:nvGraphicFramePr>
          <p:cNvPr id="363523" name="Group 3"/>
          <p:cNvGraphicFramePr>
            <a:graphicFrameLocks noGrp="1"/>
          </p:cNvGraphicFramePr>
          <p:nvPr>
            <p:ph idx="1"/>
          </p:nvPr>
        </p:nvGraphicFramePr>
        <p:xfrm>
          <a:off x="539552" y="1675483"/>
          <a:ext cx="8054925" cy="4718059"/>
        </p:xfrm>
        <a:graphic>
          <a:graphicData uri="http://schemas.openxmlformats.org/drawingml/2006/table">
            <a:tbl>
              <a:tblPr/>
              <a:tblGrid>
                <a:gridCol w="4028177"/>
                <a:gridCol w="4026748"/>
              </a:tblGrid>
              <a:tr h="4472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Fisica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806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Psicologica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accent2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1869419">
                <a:tc>
                  <a:txBody>
                    <a:bodyPr/>
                    <a:lstStyle/>
                    <a:p>
                      <a:pPr marL="268288" marR="0" lvl="0" indent="-2682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Capacità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funzionale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268288" marR="0" lvl="0" indent="-2682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Fatica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,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Cachessia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268288" marR="0" lvl="0" indent="-2682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Sonno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  <a:p>
                      <a:pPr marL="268288" marR="0" lvl="0" indent="-2682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Nausea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1076325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Apprensione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,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preoccupazioni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1076325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Afflizione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,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depressione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1076325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Piacere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, tempo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libero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1076325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Ansia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,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angoscia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1076325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Funzione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cognitiva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accent2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4656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Sociale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9966"/>
                        </a:gs>
                        <a:gs pos="100000">
                          <a:srgbClr val="339966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806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Spirituale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66"/>
                        </a:gs>
                        <a:gs pos="100000">
                          <a:srgbClr val="FFCC66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1838438">
                <a:tc>
                  <a:txBody>
                    <a:bodyPr/>
                    <a:lstStyle/>
                    <a:p>
                      <a:pPr marL="268288" marR="0" lvl="0" indent="-268288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Comunicazione con il team sanitario</a:t>
                      </a:r>
                    </a:p>
                    <a:p>
                      <a:pPr marL="268288" marR="0" lvl="0" indent="-268288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Relazioni con la famiglia e amici</a:t>
                      </a:r>
                    </a:p>
                    <a:p>
                      <a:pPr marL="268288" marR="0" lvl="0" indent="-268288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Situazione finanziaria, problemi assicurativi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9966"/>
                        </a:gs>
                        <a:gs pos="100000">
                          <a:srgbClr val="339966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1076325" marR="0" lvl="0" indent="-26987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Valore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personale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come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essere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umano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1076325" marR="0" lvl="0" indent="-26987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Significato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della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vita/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malattia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dolore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1076325" marR="0" lvl="0" indent="-26987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Fede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religiosa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1076325" marR="0" lvl="0" indent="-269875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Prospettive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esistenziali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66"/>
                        </a:gs>
                        <a:gs pos="100000">
                          <a:srgbClr val="FFCC66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363544" name="AutoShape 24"/>
          <p:cNvSpPr>
            <a:spLocks noChangeArrowheads="1"/>
          </p:cNvSpPr>
          <p:nvPr/>
        </p:nvSpPr>
        <p:spPr bwMode="auto">
          <a:xfrm>
            <a:off x="3203575" y="2636838"/>
            <a:ext cx="2808288" cy="2376487"/>
          </a:xfrm>
          <a:prstGeom prst="irregularSeal2">
            <a:avLst/>
          </a:prstGeom>
          <a:solidFill>
            <a:srgbClr val="E3361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363545" name="Text Box 25"/>
          <p:cNvSpPr txBox="1">
            <a:spLocks noChangeArrowheads="1"/>
          </p:cNvSpPr>
          <p:nvPr/>
        </p:nvSpPr>
        <p:spPr bwMode="auto">
          <a:xfrm rot="-1231588">
            <a:off x="3394075" y="3571875"/>
            <a:ext cx="2301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chemeClr val="bg1"/>
                </a:solidFill>
              </a:rPr>
              <a:t>SOFFERENZA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67494"/>
            <a:ext cx="9144000" cy="1399032"/>
          </a:xfrm>
        </p:spPr>
        <p:txBody>
          <a:bodyPr>
            <a:normAutofit/>
          </a:bodyPr>
          <a:lstStyle/>
          <a:p>
            <a:r>
              <a:rPr lang="it-IT" sz="4000" dirty="0" smtClean="0"/>
              <a:t>UCPHTD: l’èquipe multidisciplinare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72000"/>
          </a:xfrm>
        </p:spPr>
        <p:txBody>
          <a:bodyPr>
            <a:normAutofit fontScale="85000" lnSpcReduction="20000"/>
          </a:bodyPr>
          <a:lstStyle/>
          <a:p>
            <a:r>
              <a:rPr lang="it-IT" dirty="0" smtClean="0"/>
              <a:t>1    Direttore di Struttura Complessa</a:t>
            </a:r>
          </a:p>
          <a:p>
            <a:r>
              <a:rPr lang="it-IT" dirty="0" smtClean="0"/>
              <a:t>1    Coordinatore Infermieristico</a:t>
            </a:r>
          </a:p>
          <a:p>
            <a:r>
              <a:rPr lang="it-IT" dirty="0" smtClean="0"/>
              <a:t>10  Dirigenti Medici</a:t>
            </a:r>
          </a:p>
          <a:p>
            <a:r>
              <a:rPr lang="it-IT" dirty="0" smtClean="0"/>
              <a:t>27  Infermieri</a:t>
            </a:r>
          </a:p>
          <a:p>
            <a:r>
              <a:rPr lang="it-IT" dirty="0" smtClean="0"/>
              <a:t>1    Fisioterapista</a:t>
            </a:r>
          </a:p>
          <a:p>
            <a:r>
              <a:rPr lang="it-IT" dirty="0" smtClean="0"/>
              <a:t>9    Operatori Socio Sanitari</a:t>
            </a:r>
          </a:p>
          <a:p>
            <a:r>
              <a:rPr lang="it-IT" dirty="0" smtClean="0"/>
              <a:t>1    Psicologa</a:t>
            </a:r>
          </a:p>
          <a:p>
            <a:r>
              <a:rPr lang="it-IT" dirty="0" smtClean="0"/>
              <a:t>1    Coadiutore amministrativa </a:t>
            </a:r>
          </a:p>
          <a:p>
            <a:r>
              <a:rPr lang="it-IT" dirty="0" smtClean="0"/>
              <a:t>1    Operatrice </a:t>
            </a:r>
            <a:r>
              <a:rPr lang="it-IT" dirty="0" err="1" smtClean="0"/>
              <a:t>Shatsu</a:t>
            </a:r>
            <a:endParaRPr lang="it-IT" dirty="0" smtClean="0"/>
          </a:p>
          <a:p>
            <a:r>
              <a:rPr lang="it-IT" dirty="0" smtClean="0"/>
              <a:t>2    Associazioni di </a:t>
            </a:r>
            <a:r>
              <a:rPr lang="it-IT" dirty="0" err="1" smtClean="0"/>
              <a:t>Volontaiato</a:t>
            </a:r>
            <a:r>
              <a:rPr lang="it-IT" dirty="0" smtClean="0"/>
              <a:t> </a:t>
            </a:r>
          </a:p>
          <a:p>
            <a:pPr>
              <a:buNone/>
            </a:pPr>
            <a:r>
              <a:rPr lang="it-IT" dirty="0" smtClean="0"/>
              <a:t>         (Presenza Amica, Porta Aperta)</a:t>
            </a:r>
          </a:p>
          <a:p>
            <a:pPr>
              <a:buNone/>
            </a:pP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51DA6-79E6-419F-BE65-1207660F561E}" type="datetime1">
              <a:rPr lang="it-IT" smtClean="0"/>
              <a:pPr/>
              <a:t>09/03/2012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Azienda Ospedaliera "G.Salvini" </a:t>
            </a:r>
            <a:endParaRPr lang="it-IT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2495</TotalTime>
  <Words>2102</Words>
  <Application>Microsoft Office PowerPoint</Application>
  <PresentationFormat>Presentazione su schermo (4:3)</PresentationFormat>
  <Paragraphs>404</Paragraphs>
  <Slides>49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49</vt:i4>
      </vt:variant>
    </vt:vector>
  </HeadingPairs>
  <TitlesOfParts>
    <vt:vector size="50" baseType="lpstr">
      <vt:lpstr>Verve</vt:lpstr>
      <vt:lpstr>Il ruolo del Caregiver nel malato oncologico in fase finale  di malattia</vt:lpstr>
      <vt:lpstr>L’Unità Operativa di Cure Palliative con Hospice e Terapia del Dolore</vt:lpstr>
      <vt:lpstr>Le Cure Palliative: definizione</vt:lpstr>
      <vt:lpstr>Diapositiva 4</vt:lpstr>
      <vt:lpstr>Cure Palliative e Terapia del Dolore</vt:lpstr>
      <vt:lpstr> Cure Palliative: la storia</vt:lpstr>
      <vt:lpstr>Saint Christopher Hospice </vt:lpstr>
      <vt:lpstr>Dolore Totale</vt:lpstr>
      <vt:lpstr>UCPHTD: l’èquipe multidisciplinare</vt:lpstr>
      <vt:lpstr>UCPHTD: le macroattività</vt:lpstr>
      <vt:lpstr>UCPHTD:  prestazioni erogate nel 2011</vt:lpstr>
      <vt:lpstr>Attività Chirurgia Antalgica</vt:lpstr>
      <vt:lpstr>Attività Ambulatoriale di Cure Palliative e Terapia del Dolore</vt:lpstr>
      <vt:lpstr>Attività Ambulatoriale di Cure Palliative e Terapia del Dolore</vt:lpstr>
      <vt:lpstr>Le Infermiere</vt:lpstr>
      <vt:lpstr>Attività di Ricovero: l’Hospice Azzurro</vt:lpstr>
      <vt:lpstr>Attività di Ricovero: l’Hospice Azzurro</vt:lpstr>
      <vt:lpstr>Diapositiva 18</vt:lpstr>
      <vt:lpstr>La malattia oncologica: le dimensioni del problema</vt:lpstr>
      <vt:lpstr>La malattia oncologica: le dimensioni del problema</vt:lpstr>
      <vt:lpstr>Diapositiva 21</vt:lpstr>
      <vt:lpstr>Diapositiva 22</vt:lpstr>
      <vt:lpstr>Diapositiva 23</vt:lpstr>
      <vt:lpstr>Il Caregiver</vt:lpstr>
      <vt:lpstr>      Care-giving: insieme di processi assistenziali che vengono forniti ad un soggetto che ha bisogno di cure  Care-givers: coloro che prestano aiuto   </vt:lpstr>
      <vt:lpstr>Il Care-giving ed il malato oncologico nella fase terminale di malattia</vt:lpstr>
      <vt:lpstr>Caregiver: il profilo</vt:lpstr>
      <vt:lpstr>Diapositiva 28</vt:lpstr>
      <vt:lpstr>Diapositiva 29</vt:lpstr>
      <vt:lpstr>Il Caregiver : una sfida biopsicosociale</vt:lpstr>
      <vt:lpstr>Sfera lavorativa /finanziaria Costi Indiretti</vt:lpstr>
      <vt:lpstr>Sfera lavorativa/finanziaria  Costi Diretti</vt:lpstr>
      <vt:lpstr> Sfera lavorativa/finanziaria   </vt:lpstr>
      <vt:lpstr>Sfera lavorativa/finanziaria</vt:lpstr>
      <vt:lpstr>Sfera psicologica </vt:lpstr>
      <vt:lpstr>Sfera spirituale</vt:lpstr>
      <vt:lpstr>Sfera fisica</vt:lpstr>
      <vt:lpstr>Sfera fisica</vt:lpstr>
      <vt:lpstr>Sfera fisica</vt:lpstr>
      <vt:lpstr>Sfera relazionale</vt:lpstr>
      <vt:lpstr>Conclusioni</vt:lpstr>
      <vt:lpstr>Caregiver burden</vt:lpstr>
      <vt:lpstr>Caregiver burden inventory</vt:lpstr>
      <vt:lpstr>Sostenere il caregiver e promuovere le sue risorse</vt:lpstr>
      <vt:lpstr>Diapositiva 45</vt:lpstr>
      <vt:lpstr>Diapositiva 46</vt:lpstr>
      <vt:lpstr>Conclusioni</vt:lpstr>
      <vt:lpstr>Carta dei diritti del morente</vt:lpstr>
      <vt:lpstr>Carta dei diritti del Caregiver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ruolo del care giver nel malato oncologico</dc:title>
  <dc:creator>michelesofia</dc:creator>
  <cp:lastModifiedBy>michelesofia</cp:lastModifiedBy>
  <cp:revision>200</cp:revision>
  <dcterms:created xsi:type="dcterms:W3CDTF">2012-01-14T19:34:14Z</dcterms:created>
  <dcterms:modified xsi:type="dcterms:W3CDTF">2012-03-09T06:54:13Z</dcterms:modified>
</cp:coreProperties>
</file>